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1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readwritethink.org/classroom-resources/student-interactives/doodle-splash-3002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W/6/3/b/" TargetMode="External"/><Relationship Id="rId2" Type="http://schemas.openxmlformats.org/officeDocument/2006/relationships/hyperlink" Target="http://www.corestandards.org/ELA-Literacy/RL/6/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corestandards.org/ELA-Literacy/W/6/3/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eadwritethink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eadwritethink.org/classroom-resources/student-interactives/creator-30846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Tuck Everlasting Lesson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Language Arts, Grade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#5: using text details to draw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5383974" cy="4266099"/>
          </a:xfrm>
        </p:spPr>
        <p:txBody>
          <a:bodyPr/>
          <a:lstStyle/>
          <a:p>
            <a:r>
              <a:rPr lang="en-US" dirty="0" smtClean="0">
                <a:effectLst/>
              </a:rPr>
              <a:t>What do </a:t>
            </a:r>
            <a:r>
              <a:rPr lang="en-US" dirty="0">
                <a:effectLst/>
              </a:rPr>
              <a:t>you think Winnie Foster would have </a:t>
            </a:r>
            <a:r>
              <a:rPr lang="en-US" dirty="0" smtClean="0">
                <a:effectLst/>
              </a:rPr>
              <a:t>worn? Look back at your notes for ideas.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og on to a computer and </a:t>
            </a:r>
            <a:r>
              <a:rPr lang="en-US" dirty="0">
                <a:effectLst/>
              </a:rPr>
              <a:t>draw </a:t>
            </a:r>
            <a:r>
              <a:rPr lang="en-US" dirty="0" smtClean="0">
                <a:effectLst/>
              </a:rPr>
              <a:t>your interpretation using the Doodle Splash interactive</a:t>
            </a:r>
          </a:p>
          <a:p>
            <a:r>
              <a:rPr lang="en-US" dirty="0" smtClean="0">
                <a:effectLst/>
                <a:hlinkClick r:id="rId2"/>
              </a:rPr>
              <a:t>http://www.readwritethink.org/classroom-resources/student-interactives/doodle-splash-30022.html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9" y="2420154"/>
            <a:ext cx="3217572" cy="32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#6: Fashion2fiber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64407"/>
            <a:ext cx="5899129" cy="4056844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Use </a:t>
            </a:r>
            <a:r>
              <a:rPr lang="en-US" dirty="0">
                <a:effectLst/>
              </a:rPr>
              <a:t>the 1880’s examples to show students how accurate their drawings were. </a:t>
            </a:r>
            <a:r>
              <a:rPr lang="en-US" dirty="0" smtClean="0">
                <a:effectLst/>
              </a:rPr>
              <a:t>Discuss differences between student designs and actual primary sources from that time period.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Black and red wool plaid bustle dress</a:t>
            </a:r>
          </a:p>
          <a:p>
            <a:pPr lvl="0"/>
            <a:r>
              <a:rPr lang="en-US" dirty="0">
                <a:effectLst/>
              </a:rPr>
              <a:t>Red embroidery cotton corset</a:t>
            </a:r>
          </a:p>
          <a:p>
            <a:pPr lvl="0"/>
            <a:r>
              <a:rPr lang="en-US" dirty="0">
                <a:effectLst/>
              </a:rPr>
              <a:t>Olive brown dress</a:t>
            </a:r>
          </a:p>
          <a:p>
            <a:pPr lvl="0"/>
            <a:r>
              <a:rPr lang="en-US" dirty="0">
                <a:effectLst/>
              </a:rPr>
              <a:t>Green wool bodice and skirt</a:t>
            </a:r>
          </a:p>
          <a:p>
            <a:pPr lvl="0"/>
            <a:r>
              <a:rPr lang="en-US" dirty="0">
                <a:effectLst/>
              </a:rPr>
              <a:t>Yellow Lyons silk brocade bustle dress</a:t>
            </a:r>
          </a:p>
          <a:p>
            <a:endParaRPr lang="en-US" dirty="0"/>
          </a:p>
        </p:txBody>
      </p:sp>
      <p:pic>
        <p:nvPicPr>
          <p:cNvPr id="1026" name="Picture 2" descr="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9" y="1730699"/>
            <a:ext cx="2175501" cy="32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ght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42" y="2867896"/>
            <a:ext cx="2072470" cy="31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61375"/>
            <a:ext cx="3951583" cy="4700788"/>
          </a:xfrm>
        </p:spPr>
        <p:txBody>
          <a:bodyPr/>
          <a:lstStyle/>
          <a:p>
            <a:r>
              <a:rPr lang="en-US" dirty="0">
                <a:effectLst/>
              </a:rPr>
              <a:t>What would </a:t>
            </a:r>
            <a:r>
              <a:rPr lang="en-US" dirty="0" smtClean="0">
                <a:effectLst/>
              </a:rPr>
              <a:t>Winnie Foster </a:t>
            </a:r>
            <a:r>
              <a:rPr lang="en-US" dirty="0">
                <a:effectLst/>
              </a:rPr>
              <a:t>think </a:t>
            </a:r>
            <a:r>
              <a:rPr lang="en-US" dirty="0" smtClean="0">
                <a:effectLst/>
              </a:rPr>
              <a:t>about today’s </a:t>
            </a:r>
            <a:r>
              <a:rPr lang="en-US" dirty="0">
                <a:effectLst/>
              </a:rPr>
              <a:t>world? What would she say about your clothes? </a:t>
            </a:r>
            <a:r>
              <a:rPr lang="en-US" dirty="0" smtClean="0">
                <a:effectLst/>
              </a:rPr>
              <a:t>Your hairstyle? Your </a:t>
            </a:r>
            <a:r>
              <a:rPr lang="en-US" dirty="0">
                <a:effectLst/>
              </a:rPr>
              <a:t>hobbies?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Create </a:t>
            </a:r>
            <a:r>
              <a:rPr lang="en-US" dirty="0">
                <a:effectLst/>
              </a:rPr>
              <a:t>a dialogue between yourself and Winnie Foster. </a:t>
            </a:r>
            <a:r>
              <a:rPr lang="en-US" dirty="0" smtClean="0">
                <a:effectLst/>
              </a:rPr>
              <a:t>Be true to who Winnie was and how she felt about her life in the late 19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Century. </a:t>
            </a:r>
            <a:endParaRPr lang="en-US" dirty="0"/>
          </a:p>
        </p:txBody>
      </p:sp>
      <p:pic>
        <p:nvPicPr>
          <p:cNvPr id="7170" name="Picture 2" descr="https://scontent-b-lga.xx.fbcdn.net/hphotos-frc3/t1.0-9/945711_10151495753795976_16688066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78" y="1661375"/>
            <a:ext cx="3588912" cy="26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ictorianchildren.org/wp-content/uploads/2014/02/Victorian-Toys-and-Games-Skipping-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35" y="2742663"/>
            <a:ext cx="22383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43" y="1935921"/>
            <a:ext cx="4495332" cy="426609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effectLst/>
              </a:rPr>
              <a:t>Students will engage in close reading to learn how people lived in the late 19</a:t>
            </a:r>
            <a:r>
              <a:rPr lang="en-US" sz="2800" baseline="30000" dirty="0">
                <a:effectLst/>
              </a:rPr>
              <a:t>th</a:t>
            </a:r>
            <a:r>
              <a:rPr lang="en-US" sz="2800" dirty="0">
                <a:effectLst/>
              </a:rPr>
              <a:t> Century.</a:t>
            </a:r>
          </a:p>
          <a:p>
            <a:r>
              <a:rPr lang="en-US" sz="2800" dirty="0">
                <a:effectLst/>
              </a:rPr>
              <a:t>Students will visualize a main character in a text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 smtClean="0">
                <a:effectLst/>
              </a:rPr>
              <a:t>Students will create an in-depth dialogue between two people, using details from the text.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1" y="1935921"/>
            <a:ext cx="3013925" cy="4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71" y="1619546"/>
            <a:ext cx="7843839" cy="4922922"/>
          </a:xfrm>
        </p:spPr>
        <p:txBody>
          <a:bodyPr/>
          <a:lstStyle/>
          <a:p>
            <a:r>
              <a:rPr lang="en-US" u="sng" cap="all" dirty="0">
                <a:effectLst/>
                <a:hlinkClick r:id="rId2"/>
              </a:rPr>
              <a:t>CCSS.ELA-LITERACY.RL.6.1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Cite textual evidence to support analysis of what the text says explicitly as well as inferences drawn from the text</a:t>
            </a:r>
            <a:r>
              <a:rPr lang="en-US" dirty="0" smtClean="0">
                <a:effectLst/>
              </a:rPr>
              <a:t>.</a:t>
            </a:r>
            <a:endParaRPr lang="en-US" cap="all" dirty="0" smtClean="0">
              <a:effectLst/>
              <a:hlinkClick r:id="rId3"/>
            </a:endParaRPr>
          </a:p>
          <a:p>
            <a:r>
              <a:rPr lang="en-US" cap="all" dirty="0" smtClean="0">
                <a:effectLst/>
                <a:hlinkClick r:id="rId3"/>
              </a:rPr>
              <a:t>CCSS.ELA-LITERACY.W.6.3.B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Use narrative techniques, such as dialogue, pacing, and description, to develop experiences, events, and/or characters.</a:t>
            </a:r>
          </a:p>
          <a:p>
            <a:r>
              <a:rPr lang="en-US" cap="all" dirty="0">
                <a:effectLst/>
                <a:hlinkClick r:id="rId4"/>
              </a:rPr>
              <a:t>CCSS.ELA-LITERACY.W.6.3.D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Use precise words and phrases, relevant descriptive details, and sensory language to convey experiences and events</a:t>
            </a:r>
            <a:r>
              <a:rPr lang="en-US" dirty="0" smtClean="0">
                <a:effectLst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4" y="1619546"/>
            <a:ext cx="2497891" cy="37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1" cy="3855279"/>
          </a:xfrm>
        </p:spPr>
        <p:txBody>
          <a:bodyPr/>
          <a:lstStyle/>
          <a:p>
            <a:r>
              <a:rPr lang="en-US" dirty="0" smtClean="0"/>
              <a:t>Student computers with internet access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www.readwritethink.org</a:t>
            </a:r>
            <a:r>
              <a:rPr lang="en-US" dirty="0" smtClean="0"/>
              <a:t> website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Flash player installed for Doodle Splash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Classroom set of </a:t>
            </a:r>
            <a:r>
              <a:rPr lang="en-US" i="1" dirty="0" smtClean="0"/>
              <a:t>Tuck Everlasting</a:t>
            </a:r>
          </a:p>
          <a:p>
            <a:endParaRPr lang="en-US" dirty="0"/>
          </a:p>
        </p:txBody>
      </p:sp>
      <p:pic>
        <p:nvPicPr>
          <p:cNvPr id="4098" name="Picture 2" descr="http://treeblog.hansels.net/treeblog/tuck-everla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31" y="1537950"/>
            <a:ext cx="3244448" cy="50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#1: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929" y="1751527"/>
            <a:ext cx="3604627" cy="40396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effectLst/>
              </a:rPr>
              <a:t>All of you dress </a:t>
            </a:r>
            <a:r>
              <a:rPr lang="en-US" dirty="0" smtClean="0">
                <a:effectLst/>
              </a:rPr>
              <a:t>very differently </a:t>
            </a:r>
            <a:r>
              <a:rPr lang="en-US" dirty="0">
                <a:effectLst/>
              </a:rPr>
              <a:t>from your parents and your grandparents. </a:t>
            </a:r>
            <a:r>
              <a:rPr lang="en-US" dirty="0" smtClean="0">
                <a:effectLst/>
              </a:rPr>
              <a:t>In your opinion, what </a:t>
            </a:r>
            <a:r>
              <a:rPr lang="en-US" dirty="0">
                <a:effectLst/>
              </a:rPr>
              <a:t>types of clothing </a:t>
            </a:r>
            <a:r>
              <a:rPr lang="en-US" dirty="0" smtClean="0">
                <a:effectLst/>
              </a:rPr>
              <a:t>have </a:t>
            </a:r>
            <a:r>
              <a:rPr lang="en-US" dirty="0">
                <a:effectLst/>
              </a:rPr>
              <a:t>gone out of style?</a:t>
            </a:r>
          </a:p>
          <a:p>
            <a:r>
              <a:rPr lang="en-US" dirty="0" smtClean="0">
                <a:effectLst/>
              </a:rPr>
              <a:t>Show old yearbook </a:t>
            </a:r>
            <a:r>
              <a:rPr lang="en-US" dirty="0">
                <a:effectLst/>
              </a:rPr>
              <a:t>photos of some of </a:t>
            </a:r>
            <a:r>
              <a:rPr lang="en-US" dirty="0" smtClean="0">
                <a:effectLst/>
              </a:rPr>
              <a:t>the current middle school teachers. Discuss differences in clothing, hair styles, makeup, etc.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3074" name="Picture 2" descr="https://fbcdn-sphotos-e-a.akamaihd.net/hphotos-ak-xaf1/v/t1.0-9/165503_493448826091_3536639_n.jpg?oh=169b3d8bb5185ad271bdcc416650e772&amp;oe=5419BDA6&amp;__gda__=1411607640_73452e50c68b9c78f1272a1d42b85f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79" y="1654480"/>
            <a:ext cx="5743766" cy="46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examples: What Did people wear in the past?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0"/>
            <a:ext cx="10548402" cy="437472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1600s</a:t>
            </a:r>
          </a:p>
          <a:p>
            <a:r>
              <a:rPr lang="en-US" b="1" dirty="0" smtClean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Big hats that covered their hair (unlike now)</a:t>
            </a: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uckles on their hats and pants</a:t>
            </a:r>
            <a:endParaRPr lang="en-US" b="1" dirty="0">
              <a:effectLst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1700s</a:t>
            </a:r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endParaRPr lang="en-US" dirty="0">
              <a:effectLst/>
            </a:endParaRP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“Men wore wigs and war clothes”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1980s: </a:t>
            </a:r>
            <a:endParaRPr lang="en-US" dirty="0">
              <a:effectLst/>
            </a:endParaRP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“Tuxedos”	“Men’s short shorts	“Shirts tucked into shorts”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sure:	</a:t>
            </a:r>
            <a:endParaRPr lang="en-US" dirty="0">
              <a:effectLst/>
            </a:endParaRPr>
          </a:p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“High collars”	“Bonnets”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9922" y="2388583"/>
            <a:ext cx="4625867" cy="3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#3: K/W/L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73" y="1564251"/>
            <a:ext cx="5925123" cy="4978217"/>
          </a:xfrm>
        </p:spPr>
        <p:txBody>
          <a:bodyPr/>
          <a:lstStyle/>
          <a:p>
            <a:r>
              <a:rPr lang="en-US" dirty="0" smtClean="0">
                <a:effectLst/>
              </a:rPr>
              <a:t>K- </a:t>
            </a:r>
            <a:r>
              <a:rPr lang="en-US" dirty="0">
                <a:effectLst/>
              </a:rPr>
              <a:t>Describe life in the late 19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Century.</a:t>
            </a:r>
          </a:p>
          <a:p>
            <a:r>
              <a:rPr lang="en-US" dirty="0">
                <a:effectLst/>
              </a:rPr>
              <a:t>W- (What you want to know about this time </a:t>
            </a:r>
            <a:r>
              <a:rPr lang="en-US" dirty="0" smtClean="0">
                <a:effectLst/>
              </a:rPr>
              <a:t>period)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L- (What you </a:t>
            </a:r>
            <a:r>
              <a:rPr lang="en-US" dirty="0" smtClean="0">
                <a:effectLst/>
              </a:rPr>
              <a:t>learned about life in the late 19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Century </a:t>
            </a:r>
            <a:r>
              <a:rPr lang="en-US" dirty="0">
                <a:effectLst/>
              </a:rPr>
              <a:t>after reading </a:t>
            </a:r>
            <a:r>
              <a:rPr lang="en-US" i="1" dirty="0">
                <a:effectLst/>
              </a:rPr>
              <a:t>Tuck Everlasting</a:t>
            </a:r>
            <a:r>
              <a:rPr lang="en-US" dirty="0">
                <a:effectLst/>
              </a:rPr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http://www.readwritethink.org/classroom-resources/student-interactives/creator-30846.html</a:t>
            </a:r>
            <a:endParaRPr lang="en-US" dirty="0"/>
          </a:p>
        </p:txBody>
      </p:sp>
      <p:pic>
        <p:nvPicPr>
          <p:cNvPr id="6146" name="Picture 2" descr="http://2.bp.blogspot.com/-8CEcwYGyVp4/UBrHyBigIII/AAAAAAAABSk/6hjuTKmU9FQ/s1600/classroom+kwl+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18" y="1935921"/>
            <a:ext cx="4659660" cy="35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#4: purpose for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800" y="1935921"/>
            <a:ext cx="3838508" cy="4413364"/>
          </a:xfrm>
        </p:spPr>
        <p:txBody>
          <a:bodyPr/>
          <a:lstStyle/>
          <a:p>
            <a:r>
              <a:rPr lang="en-US" dirty="0" smtClean="0"/>
              <a:t>As you read </a:t>
            </a:r>
            <a:r>
              <a:rPr lang="en-US" i="1" dirty="0" smtClean="0"/>
              <a:t>Tuck Everlasting</a:t>
            </a:r>
            <a:r>
              <a:rPr lang="en-US" dirty="0" smtClean="0"/>
              <a:t>, pay particular attention to details about life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  <a:endParaRPr lang="en-US" dirty="0"/>
          </a:p>
          <a:p>
            <a:r>
              <a:rPr lang="en-US" dirty="0" smtClean="0"/>
              <a:t>Look for clues about dress, transportation, homes, occupations, etc. Take detailed notes. </a:t>
            </a:r>
            <a:endParaRPr lang="en-US" dirty="0"/>
          </a:p>
        </p:txBody>
      </p:sp>
      <p:pic>
        <p:nvPicPr>
          <p:cNvPr id="2050" name="Picture 2" descr="Cecil giving Felix the music less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2" y="2112930"/>
            <a:ext cx="2677778" cy="25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: Watch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89" y="3773170"/>
            <a:ext cx="2776353" cy="21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8823" y="5946464"/>
            <a:ext cx="1928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Images from the Library of Congress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7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#2: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5590036" cy="4047159"/>
          </a:xfrm>
        </p:spPr>
        <p:txBody>
          <a:bodyPr/>
          <a:lstStyle/>
          <a:p>
            <a:r>
              <a:rPr lang="en-US" dirty="0">
                <a:effectLst/>
              </a:rPr>
              <a:t>Use </a:t>
            </a:r>
            <a:r>
              <a:rPr lang="en-US" dirty="0" smtClean="0">
                <a:effectLst/>
              </a:rPr>
              <a:t>students’ </a:t>
            </a:r>
            <a:r>
              <a:rPr lang="en-US" dirty="0">
                <a:effectLst/>
              </a:rPr>
              <a:t>examples to </a:t>
            </a:r>
            <a:r>
              <a:rPr lang="en-US" dirty="0" smtClean="0">
                <a:effectLst/>
              </a:rPr>
              <a:t>flesh </a:t>
            </a:r>
            <a:r>
              <a:rPr lang="en-US" dirty="0">
                <a:effectLst/>
              </a:rPr>
              <a:t>out the time periods that students attach to the clothing.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Discuss </a:t>
            </a:r>
            <a:r>
              <a:rPr lang="en-US" dirty="0">
                <a:effectLst/>
              </a:rPr>
              <a:t>why people dressed differently in different time periods. </a:t>
            </a:r>
            <a:r>
              <a:rPr lang="en-US" dirty="0" smtClean="0">
                <a:effectLst/>
              </a:rPr>
              <a:t>(Ex: gender roles)</a:t>
            </a:r>
          </a:p>
          <a:p>
            <a:r>
              <a:rPr lang="en-US" dirty="0" smtClean="0">
                <a:effectLst/>
              </a:rPr>
              <a:t>Guide them towards the late 19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Century time period. </a:t>
            </a:r>
            <a:endParaRPr lang="en-US" dirty="0"/>
          </a:p>
        </p:txBody>
      </p:sp>
      <p:pic>
        <p:nvPicPr>
          <p:cNvPr id="5122" name="Picture 2" descr="https://encrypted-tbn1.gstatic.com/images?q=tbn:ANd9GcT7oLoDzyGJ_4fRobUDzkyPwBBBfTaT9wiSHSQuPOWLvZW-mY1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20" y="3615231"/>
            <a:ext cx="3244591" cy="23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790</TotalTime>
  <Words>480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Tuck Everlasting Lesson Plan</vt:lpstr>
      <vt:lpstr>LEARNING OUTCOMES</vt:lpstr>
      <vt:lpstr>COMMON CORE STANDARDS</vt:lpstr>
      <vt:lpstr>materials</vt:lpstr>
      <vt:lpstr>Activity #1: Brainstorm</vt:lpstr>
      <vt:lpstr>Student examples: What Did people wear in the past?</vt:lpstr>
      <vt:lpstr>Activity #3: K/W/L Chart</vt:lpstr>
      <vt:lpstr>Activity #4: purpose for reading</vt:lpstr>
      <vt:lpstr>Activity #2: Discussion</vt:lpstr>
      <vt:lpstr>Activity #5: using text details to draw conclusions</vt:lpstr>
      <vt:lpstr>Activity #6: Fashion2fiber</vt:lpstr>
      <vt:lpstr>Assessment: Writing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Tuck Everlasting Lesson Plan</dc:title>
  <dc:creator>JassmineAndrew Reyes</dc:creator>
  <cp:lastModifiedBy>Seeger, Laura L.</cp:lastModifiedBy>
  <cp:revision>27</cp:revision>
  <dcterms:created xsi:type="dcterms:W3CDTF">2014-06-27T01:40:04Z</dcterms:created>
  <dcterms:modified xsi:type="dcterms:W3CDTF">2016-03-01T21:39:30Z</dcterms:modified>
</cp:coreProperties>
</file>