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66" r:id="rId3"/>
    <p:sldId id="261" r:id="rId4"/>
    <p:sldId id="265" r:id="rId5"/>
    <p:sldId id="267" r:id="rId6"/>
    <p:sldId id="262" r:id="rId7"/>
    <p:sldId id="27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3" autoAdjust="0"/>
    <p:restoredTop sz="86396" autoAdjust="0"/>
  </p:normalViewPr>
  <p:slideViewPr>
    <p:cSldViewPr showGuides="1">
      <p:cViewPr varScale="1">
        <p:scale>
          <a:sx n="101" d="100"/>
          <a:sy n="101" d="100"/>
        </p:scale>
        <p:origin x="17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6BCFF0-615F-43C3-B941-D6A3D742E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954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DB35C0-7D67-4FD7-939C-C3647D6337A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879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56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3C046-3518-4C88-8EB2-0FA8007060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78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AECB0-8AD0-4A81-87D0-707B5F956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460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05AEB-ED5E-4D7C-93E5-03F40F2E30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209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B4C00-AE6C-4DE6-BEE1-EF9269A18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293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3C73A-E0ED-4CE8-9755-4C4859AA9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65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AE12FF-817C-42F8-A4BD-0E0B2205A6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181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19CAB-CDE0-4F72-8C04-F4524F27B9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364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90778-0B07-4E48-8FF7-19557895A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214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DEE2B-1229-41EC-BC48-8A9B76480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364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5FE16-DBC2-4619-A941-07C7CF46C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923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6DDF2-9BD5-4FC6-8A11-8334848481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236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58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6948E1A-8232-4712-9B3E-90FC13CAAC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59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en-US" sz="4000" i="1" dirty="0" err="1" smtClean="0">
                <a:solidFill>
                  <a:srgbClr val="FFFF00"/>
                </a:solidFill>
              </a:rPr>
              <a:t>Kathe</a:t>
            </a:r>
            <a:r>
              <a:rPr lang="en-US" sz="4000" i="1" dirty="0" smtClean="0">
                <a:solidFill>
                  <a:srgbClr val="FFFF00"/>
                </a:solidFill>
              </a:rPr>
              <a:t> Kollwitz</a:t>
            </a:r>
            <a:br>
              <a:rPr lang="en-US" sz="4000" i="1" dirty="0" smtClean="0">
                <a:solidFill>
                  <a:srgbClr val="FFFF00"/>
                </a:solidFill>
              </a:rPr>
            </a:br>
            <a:r>
              <a:rPr lang="en-US" sz="4000" i="1" dirty="0" smtClean="0">
                <a:solidFill>
                  <a:srgbClr val="FFFF00"/>
                </a:solidFill>
              </a:rPr>
              <a:t>“Champion for the </a:t>
            </a:r>
            <a:br>
              <a:rPr lang="en-US" sz="4000" i="1" dirty="0" smtClean="0">
                <a:solidFill>
                  <a:srgbClr val="FFFF00"/>
                </a:solidFill>
              </a:rPr>
            </a:br>
            <a:r>
              <a:rPr lang="en-US" sz="4000" i="1" dirty="0" smtClean="0">
                <a:solidFill>
                  <a:srgbClr val="FFFF00"/>
                </a:solidFill>
              </a:rPr>
              <a:t>rights of the </a:t>
            </a:r>
            <a:br>
              <a:rPr lang="en-US" sz="4000" i="1" dirty="0" smtClean="0">
                <a:solidFill>
                  <a:srgbClr val="FFFF00"/>
                </a:solidFill>
              </a:rPr>
            </a:br>
            <a:r>
              <a:rPr lang="en-US" sz="4000" i="1" dirty="0" smtClean="0">
                <a:solidFill>
                  <a:srgbClr val="FFFF00"/>
                </a:solidFill>
              </a:rPr>
              <a:t>underprivileged”</a:t>
            </a:r>
            <a:br>
              <a:rPr lang="en-US" sz="4000" i="1" dirty="0" smtClean="0">
                <a:solidFill>
                  <a:srgbClr val="FFFF00"/>
                </a:solidFill>
              </a:rPr>
            </a:br>
            <a:endParaRPr lang="en-US" sz="4000" i="1" dirty="0" smtClean="0">
              <a:solidFill>
                <a:srgbClr val="FFFF00"/>
              </a:solidFill>
            </a:endParaRPr>
          </a:p>
        </p:txBody>
      </p:sp>
      <p:pic>
        <p:nvPicPr>
          <p:cNvPr id="3075" name="Picture 7" descr="kollph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762000"/>
            <a:ext cx="35829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5486400" y="6324600"/>
            <a:ext cx="2971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PowerPoint  © Catherine Means,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FFFF00"/>
                </a:solidFill>
              </a:rPr>
              <a:t>Early Life</a:t>
            </a:r>
          </a:p>
        </p:txBody>
      </p:sp>
      <p:sp>
        <p:nvSpPr>
          <p:cNvPr id="12293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mtClean="0">
                <a:solidFill>
                  <a:srgbClr val="FFFF00"/>
                </a:solidFill>
              </a:rPr>
              <a:t>Born July 8, 1867, the fifth child of Karl &amp; Katherina Schmidt.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mtClean="0">
                <a:solidFill>
                  <a:srgbClr val="FFFF00"/>
                </a:solidFill>
              </a:rPr>
              <a:t>Greatly influenced by the death of her siblings, especially her younger brother,  Benjamin.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mtClean="0">
                <a:solidFill>
                  <a:srgbClr val="FFFF00"/>
                </a:solidFill>
              </a:rPr>
              <a:t>Began art lessons at the age of 12.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mtClean="0">
                <a:solidFill>
                  <a:srgbClr val="FFFF00"/>
                </a:solidFill>
              </a:rPr>
              <a:t>Pictures of common people.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12294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mtClean="0">
                <a:solidFill>
                  <a:srgbClr val="FFFF00"/>
                </a:solidFill>
              </a:rPr>
              <a:t>Married Karl, a doctor in 1891.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mtClean="0">
                <a:solidFill>
                  <a:srgbClr val="FFFF00"/>
                </a:solidFill>
              </a:rPr>
              <a:t>Parents of two sons, Hans &amp; Peter.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mtClean="0">
                <a:solidFill>
                  <a:srgbClr val="FFFF00"/>
                </a:solidFill>
              </a:rPr>
              <a:t>Held a socialist political view.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mtClean="0">
                <a:solidFill>
                  <a:srgbClr val="FFFF00"/>
                </a:solidFill>
              </a:rPr>
              <a:t>Suffered from depression most of her life.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>“Scene From Germinal” </a:t>
            </a:r>
            <a:r>
              <a:rPr lang="en-US" sz="2000" i="1" smtClean="0">
                <a:solidFill>
                  <a:srgbClr val="FFFF00"/>
                </a:solidFill>
              </a:rPr>
              <a:t>-1892</a:t>
            </a:r>
            <a:br>
              <a:rPr lang="en-US" sz="2000" i="1" smtClean="0">
                <a:solidFill>
                  <a:srgbClr val="FFFF00"/>
                </a:solidFill>
              </a:rPr>
            </a:br>
            <a:r>
              <a:rPr lang="en-US" sz="2000" i="1" smtClean="0">
                <a:solidFill>
                  <a:srgbClr val="FFFF00"/>
                </a:solidFill>
              </a:rPr>
              <a:t>Based on a novel that deals</a:t>
            </a:r>
            <a:br>
              <a:rPr lang="en-US" sz="2000" i="1" smtClean="0">
                <a:solidFill>
                  <a:srgbClr val="FFFF00"/>
                </a:solidFill>
              </a:rPr>
            </a:br>
            <a:r>
              <a:rPr lang="en-US" sz="2000" i="1" smtClean="0">
                <a:solidFill>
                  <a:srgbClr val="FFFF00"/>
                </a:solidFill>
              </a:rPr>
              <a:t>with the hardships facing the middle class.</a:t>
            </a:r>
          </a:p>
        </p:txBody>
      </p:sp>
      <p:pic>
        <p:nvPicPr>
          <p:cNvPr id="5123" name="Picture 4" descr="KK_Scene_Germinal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4800" smtClean="0">
                <a:solidFill>
                  <a:srgbClr val="FFFF00"/>
                </a:solidFill>
              </a:rPr>
              <a:t/>
            </a:r>
            <a:br>
              <a:rPr lang="en-US" sz="4800" smtClean="0">
                <a:solidFill>
                  <a:srgbClr val="FFFF00"/>
                </a:solidFill>
              </a:rPr>
            </a:br>
            <a:r>
              <a:rPr lang="en-US" sz="2900" i="1" smtClean="0">
                <a:solidFill>
                  <a:srgbClr val="FFFF00"/>
                </a:solidFill>
              </a:rPr>
              <a:t>                                               </a:t>
            </a:r>
            <a:br>
              <a:rPr lang="en-US" sz="2900" i="1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>“Charge”  </a:t>
            </a:r>
            <a:r>
              <a:rPr lang="en-US" sz="2000" i="1" smtClean="0">
                <a:solidFill>
                  <a:srgbClr val="FFFF00"/>
                </a:solidFill>
              </a:rPr>
              <a:t>-1902</a:t>
            </a:r>
            <a:br>
              <a:rPr lang="en-US" sz="2000" i="1" smtClean="0">
                <a:solidFill>
                  <a:srgbClr val="FFFF00"/>
                </a:solidFill>
              </a:rPr>
            </a:br>
            <a:r>
              <a:rPr lang="en-US" sz="2000" i="1" smtClean="0">
                <a:solidFill>
                  <a:srgbClr val="FFFF00"/>
                </a:solidFill>
              </a:rPr>
              <a:t>Peasant’s War (1524-1525)- Common people wanted </a:t>
            </a:r>
            <a:br>
              <a:rPr lang="en-US" sz="2000" i="1" smtClean="0">
                <a:solidFill>
                  <a:srgbClr val="FFFF00"/>
                </a:solidFill>
              </a:rPr>
            </a:br>
            <a:r>
              <a:rPr lang="en-US" sz="2000" i="1" smtClean="0">
                <a:solidFill>
                  <a:srgbClr val="FFFF00"/>
                </a:solidFill>
              </a:rPr>
              <a:t>the right to rule themselves and abolish the class system.</a:t>
            </a:r>
            <a:endParaRPr lang="en-US" sz="2000" smtClean="0">
              <a:solidFill>
                <a:srgbClr val="FFFF00"/>
              </a:solidFill>
            </a:endParaRPr>
          </a:p>
        </p:txBody>
      </p:sp>
      <p:pic>
        <p:nvPicPr>
          <p:cNvPr id="6147" name="Picture 4" descr="KK_Losbruch_Ber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6629400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900" smtClean="0">
                <a:solidFill>
                  <a:srgbClr val="FFFF00"/>
                </a:solidFill>
              </a:rPr>
              <a:t/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3300" smtClean="0">
                <a:solidFill>
                  <a:srgbClr val="FFFF00"/>
                </a:solidFill>
              </a:rPr>
              <a:t>“Prisoners”</a:t>
            </a:r>
            <a:r>
              <a:rPr lang="en-US" sz="2500" smtClean="0">
                <a:solidFill>
                  <a:srgbClr val="FFFF00"/>
                </a:solidFill>
              </a:rPr>
              <a:t> </a:t>
            </a:r>
            <a:r>
              <a:rPr lang="en-US" sz="2000" smtClean="0">
                <a:solidFill>
                  <a:srgbClr val="FFFF00"/>
                </a:solidFill>
              </a:rPr>
              <a:t>-1908</a:t>
            </a:r>
            <a:r>
              <a:rPr lang="en-US" sz="2900" smtClean="0">
                <a:solidFill>
                  <a:srgbClr val="FFFF00"/>
                </a:solidFill>
              </a:rPr>
              <a:t> </a:t>
            </a:r>
            <a:br>
              <a:rPr lang="en-US" sz="2900" smtClean="0">
                <a:solidFill>
                  <a:srgbClr val="FFFF00"/>
                </a:solidFill>
              </a:rPr>
            </a:br>
            <a:r>
              <a:rPr lang="en-US" sz="2000" smtClean="0">
                <a:solidFill>
                  <a:srgbClr val="FFFF00"/>
                </a:solidFill>
              </a:rPr>
              <a:t>(Peasant’s War Series)</a:t>
            </a:r>
          </a:p>
        </p:txBody>
      </p:sp>
      <p:pic>
        <p:nvPicPr>
          <p:cNvPr id="7171" name="Picture 4" descr="KK_Prisoners_Muni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"/>
            <a:ext cx="6705600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i="1" smtClean="0">
                <a:solidFill>
                  <a:srgbClr val="FFFF00"/>
                </a:solidFill>
              </a:rPr>
              <a:t/>
            </a:r>
            <a:br>
              <a:rPr lang="en-US" sz="3300" i="1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/>
            </a:r>
            <a:br>
              <a:rPr lang="en-US" sz="3300" i="1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/>
            </a:r>
            <a:br>
              <a:rPr lang="en-US" sz="3300" i="1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/>
            </a:r>
            <a:br>
              <a:rPr lang="en-US" sz="3300" i="1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/>
            </a:r>
            <a:br>
              <a:rPr lang="en-US" sz="3300" i="1" smtClean="0">
                <a:solidFill>
                  <a:srgbClr val="FFFF00"/>
                </a:solidFill>
              </a:rPr>
            </a:br>
            <a:r>
              <a:rPr lang="en-US" sz="3300" i="1" smtClean="0">
                <a:solidFill>
                  <a:srgbClr val="FFFF00"/>
                </a:solidFill>
              </a:rPr>
              <a:t>“Mother With Child”</a:t>
            </a:r>
            <a:br>
              <a:rPr lang="en-US" sz="3300" i="1" smtClean="0">
                <a:solidFill>
                  <a:srgbClr val="FFFF00"/>
                </a:solidFill>
              </a:rPr>
            </a:br>
            <a:r>
              <a:rPr lang="en-US" sz="2000" i="1" smtClean="0">
                <a:solidFill>
                  <a:srgbClr val="FFFF00"/>
                </a:solidFill>
              </a:rPr>
              <a:t>-1910</a:t>
            </a:r>
          </a:p>
        </p:txBody>
      </p:sp>
      <p:pic>
        <p:nvPicPr>
          <p:cNvPr id="8195" name="Picture 4" descr="KK_Mutter_mit_kind_Kl11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228600"/>
            <a:ext cx="42957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FFFF00"/>
                </a:solidFill>
              </a:rPr>
              <a:t>Later Life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1905000"/>
            <a:ext cx="8693150" cy="4572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000" smtClean="0">
                <a:solidFill>
                  <a:srgbClr val="FFFF00"/>
                </a:solidFill>
              </a:rPr>
              <a:t>"There has been enough of dying! Let not another man fall!“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000" smtClean="0">
                <a:solidFill>
                  <a:srgbClr val="FFFF00"/>
                </a:solidFill>
              </a:rPr>
              <a:t>Husband died in 1940, and her grandson, two years later in World War 2. 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000" smtClean="0">
                <a:solidFill>
                  <a:srgbClr val="FFFF00"/>
                </a:solidFill>
              </a:rPr>
              <a:t>Art was banned by Nazi’s and her home bombed, with many of her works being lost.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000" smtClean="0">
                <a:solidFill>
                  <a:srgbClr val="FFFF00"/>
                </a:solidFill>
              </a:rPr>
              <a:t>Kollwitz fled the home in which she had lived for 50 years and died just before the end of WW2.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4524</TotalTime>
  <Words>157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Wingdings</vt:lpstr>
      <vt:lpstr>Glass Layers</vt:lpstr>
      <vt:lpstr>  Kathe Kollwitz “Champion for the  rights of the  underprivileged” </vt:lpstr>
      <vt:lpstr>Early Life</vt:lpstr>
      <vt:lpstr>       “Scene From Germinal” -1892 Based on a novel that deals with the hardships facing the middle class.</vt:lpstr>
      <vt:lpstr>                                                       “Charge”  -1902 Peasant’s War (1524-1525)- Common people wanted  the right to rule themselves and abolish the class system.</vt:lpstr>
      <vt:lpstr>             “Prisoners” -1908  (Peasant’s War Series)</vt:lpstr>
      <vt:lpstr>     “Mother With Child” -1910</vt:lpstr>
      <vt:lpstr>Later Life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Kathe Kollwitz Champion for the  rights of the  underprivileged</dc:title>
  <dc:creator>Cathy E. Means</dc:creator>
  <cp:lastModifiedBy>Seeger, Laura L.</cp:lastModifiedBy>
  <cp:revision>13</cp:revision>
  <dcterms:created xsi:type="dcterms:W3CDTF">2010-07-30T14:21:51Z</dcterms:created>
  <dcterms:modified xsi:type="dcterms:W3CDTF">2017-10-03T19:15:44Z</dcterms:modified>
</cp:coreProperties>
</file>