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0" r:id="rId2"/>
    <p:sldId id="256" r:id="rId3"/>
    <p:sldId id="258" r:id="rId4"/>
    <p:sldId id="263" r:id="rId5"/>
    <p:sldId id="264" r:id="rId6"/>
    <p:sldId id="260" r:id="rId7"/>
    <p:sldId id="262" r:id="rId8"/>
    <p:sldId id="261" r:id="rId9"/>
    <p:sldId id="269" r:id="rId10"/>
    <p:sldId id="268" r:id="rId11"/>
    <p:sldId id="267" r:id="rId12"/>
    <p:sldId id="265" r:id="rId13"/>
    <p:sldId id="266"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2221D63-45E0-419F-89AF-2D4A964E6A6A}" type="datetimeFigureOut">
              <a:rPr lang="en-US"/>
              <a:pPr>
                <a:defRPr/>
              </a:pPr>
              <a:t>6/27/2018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2A88EA54-2B29-4FE8-8195-4ECEED88CBB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2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DDBB884-FD8C-455C-BB8B-436F658BEE42}"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4211834-94E4-428C-B3CF-AD70758AE3BE}" type="datetimeFigureOut">
              <a:rPr lang="en-US"/>
              <a:pPr>
                <a:defRPr/>
              </a:pPr>
              <a:t>6/27/2018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1D9A309-D583-4E05-8929-2BAB82CFCE8B}" type="slidenum">
              <a:rPr lang="en-US" altLang="en-US"/>
              <a:pPr/>
              <a:t>‹#›</a:t>
            </a:fld>
            <a:endParaRPr lang="en-US" altLang="en-US"/>
          </a:p>
        </p:txBody>
      </p:sp>
    </p:spTree>
    <p:extLst>
      <p:ext uri="{BB962C8B-B14F-4D97-AF65-F5344CB8AC3E}">
        <p14:creationId xmlns:p14="http://schemas.microsoft.com/office/powerpoint/2010/main" val="2695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06B070F-5474-4B94-A50A-2EDBD8530222}" type="datetimeFigureOut">
              <a:rPr lang="en-US"/>
              <a:pPr>
                <a:defRPr/>
              </a:pPr>
              <a:t>6/27/2018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CDB7E05-60BB-4F40-BB46-47A6555A5E42}" type="slidenum">
              <a:rPr lang="en-US" altLang="en-US"/>
              <a:pPr/>
              <a:t>‹#›</a:t>
            </a:fld>
            <a:endParaRPr lang="en-US" altLang="en-US"/>
          </a:p>
        </p:txBody>
      </p:sp>
    </p:spTree>
    <p:extLst>
      <p:ext uri="{BB962C8B-B14F-4D97-AF65-F5344CB8AC3E}">
        <p14:creationId xmlns:p14="http://schemas.microsoft.com/office/powerpoint/2010/main" val="969610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4ECD720-D63D-422E-9E1E-5C9FE906C740}" type="datetimeFigureOut">
              <a:rPr lang="en-US"/>
              <a:pPr>
                <a:defRPr/>
              </a:pPr>
              <a:t>6/27/2018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8E6CF2D-026E-4305-900E-C12AC8A621BF}" type="slidenum">
              <a:rPr lang="en-US" altLang="en-US"/>
              <a:pPr/>
              <a:t>‹#›</a:t>
            </a:fld>
            <a:endParaRPr lang="en-US" altLang="en-US"/>
          </a:p>
        </p:txBody>
      </p:sp>
    </p:spTree>
    <p:extLst>
      <p:ext uri="{BB962C8B-B14F-4D97-AF65-F5344CB8AC3E}">
        <p14:creationId xmlns:p14="http://schemas.microsoft.com/office/powerpoint/2010/main" val="593377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FE8E72-D3BA-4513-BAAC-375CEFC30C6F}" type="datetimeFigureOut">
              <a:rPr lang="en-US"/>
              <a:pPr>
                <a:defRPr/>
              </a:pPr>
              <a:t>6/27/2018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9947590-C723-450E-A942-221FF2AF33D3}" type="slidenum">
              <a:rPr lang="en-US" altLang="en-US"/>
              <a:pPr/>
              <a:t>‹#›</a:t>
            </a:fld>
            <a:endParaRPr lang="en-US" altLang="en-US"/>
          </a:p>
        </p:txBody>
      </p:sp>
    </p:spTree>
    <p:extLst>
      <p:ext uri="{BB962C8B-B14F-4D97-AF65-F5344CB8AC3E}">
        <p14:creationId xmlns:p14="http://schemas.microsoft.com/office/powerpoint/2010/main" val="2884633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7E24BB2-E263-4314-BBBB-F5E0DE32D432}" type="datetimeFigureOut">
              <a:rPr lang="en-US"/>
              <a:pPr>
                <a:defRPr/>
              </a:pPr>
              <a:t>6/27/2018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7D03EAE-42BF-4BBC-B27B-B0C27380FE28}" type="slidenum">
              <a:rPr lang="en-US" altLang="en-US"/>
              <a:pPr/>
              <a:t>‹#›</a:t>
            </a:fld>
            <a:endParaRPr lang="en-US" altLang="en-US"/>
          </a:p>
        </p:txBody>
      </p:sp>
    </p:spTree>
    <p:extLst>
      <p:ext uri="{BB962C8B-B14F-4D97-AF65-F5344CB8AC3E}">
        <p14:creationId xmlns:p14="http://schemas.microsoft.com/office/powerpoint/2010/main" val="4282305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5985D4C-45F0-4FE1-B512-E3BDC0A3DF67}" type="datetimeFigureOut">
              <a:rPr lang="en-US"/>
              <a:pPr>
                <a:defRPr/>
              </a:pPr>
              <a:t>6/27/2018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1784E79-9947-4722-88C0-245C34694582}" type="slidenum">
              <a:rPr lang="en-US" altLang="en-US"/>
              <a:pPr/>
              <a:t>‹#›</a:t>
            </a:fld>
            <a:endParaRPr lang="en-US" altLang="en-US"/>
          </a:p>
        </p:txBody>
      </p:sp>
    </p:spTree>
    <p:extLst>
      <p:ext uri="{BB962C8B-B14F-4D97-AF65-F5344CB8AC3E}">
        <p14:creationId xmlns:p14="http://schemas.microsoft.com/office/powerpoint/2010/main" val="3771638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F725BDC-1E49-4703-A828-EB4DD4A2042A}" type="datetimeFigureOut">
              <a:rPr lang="en-US"/>
              <a:pPr>
                <a:defRPr/>
              </a:pPr>
              <a:t>6/27/2018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2F1220FA-F9DE-4FB6-BD0B-B7BCF03692BA}" type="slidenum">
              <a:rPr lang="en-US" altLang="en-US"/>
              <a:pPr/>
              <a:t>‹#›</a:t>
            </a:fld>
            <a:endParaRPr lang="en-US" altLang="en-US"/>
          </a:p>
        </p:txBody>
      </p:sp>
    </p:spTree>
    <p:extLst>
      <p:ext uri="{BB962C8B-B14F-4D97-AF65-F5344CB8AC3E}">
        <p14:creationId xmlns:p14="http://schemas.microsoft.com/office/powerpoint/2010/main" val="1970126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F7A4F04-E559-46E2-8638-AE53F6974643}" type="datetimeFigureOut">
              <a:rPr lang="en-US"/>
              <a:pPr>
                <a:defRPr/>
              </a:pPr>
              <a:t>6/27/2018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17B68EF3-0A6B-4BF4-BA3C-D30F5C6982E0}" type="slidenum">
              <a:rPr lang="en-US" altLang="en-US"/>
              <a:pPr/>
              <a:t>‹#›</a:t>
            </a:fld>
            <a:endParaRPr lang="en-US" altLang="en-US"/>
          </a:p>
        </p:txBody>
      </p:sp>
    </p:spTree>
    <p:extLst>
      <p:ext uri="{BB962C8B-B14F-4D97-AF65-F5344CB8AC3E}">
        <p14:creationId xmlns:p14="http://schemas.microsoft.com/office/powerpoint/2010/main" val="181077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0B67DCE-08AA-49FB-AB6D-B8FA22B928AC}" type="datetimeFigureOut">
              <a:rPr lang="en-US"/>
              <a:pPr>
                <a:defRPr/>
              </a:pPr>
              <a:t>6/27/2018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30C42D1-5955-4D1F-B284-2CB3FF23927C}" type="slidenum">
              <a:rPr lang="en-US" altLang="en-US"/>
              <a:pPr/>
              <a:t>‹#›</a:t>
            </a:fld>
            <a:endParaRPr lang="en-US" altLang="en-US"/>
          </a:p>
        </p:txBody>
      </p:sp>
    </p:spTree>
    <p:extLst>
      <p:ext uri="{BB962C8B-B14F-4D97-AF65-F5344CB8AC3E}">
        <p14:creationId xmlns:p14="http://schemas.microsoft.com/office/powerpoint/2010/main" val="1918826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1BB9296-87AA-438F-A6B2-FF9D101769A1}" type="datetimeFigureOut">
              <a:rPr lang="en-US"/>
              <a:pPr>
                <a:defRPr/>
              </a:pPr>
              <a:t>6/27/2018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9D6D507-A1BD-4A14-A1E6-A04728936731}" type="slidenum">
              <a:rPr lang="en-US" altLang="en-US"/>
              <a:pPr/>
              <a:t>‹#›</a:t>
            </a:fld>
            <a:endParaRPr lang="en-US" altLang="en-US"/>
          </a:p>
        </p:txBody>
      </p:sp>
    </p:spTree>
    <p:extLst>
      <p:ext uri="{BB962C8B-B14F-4D97-AF65-F5344CB8AC3E}">
        <p14:creationId xmlns:p14="http://schemas.microsoft.com/office/powerpoint/2010/main" val="3976464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737926D-F233-412E-933E-22149CC65C3A}" type="datetimeFigureOut">
              <a:rPr lang="en-US"/>
              <a:pPr>
                <a:defRPr/>
              </a:pPr>
              <a:t>6/27/2018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C95BBDA-CE3A-4236-AB87-EE8C7875F2C6}" type="slidenum">
              <a:rPr lang="en-US" altLang="en-US"/>
              <a:pPr/>
              <a:t>‹#›</a:t>
            </a:fld>
            <a:endParaRPr lang="en-US" altLang="en-US"/>
          </a:p>
        </p:txBody>
      </p:sp>
    </p:spTree>
    <p:extLst>
      <p:ext uri="{BB962C8B-B14F-4D97-AF65-F5344CB8AC3E}">
        <p14:creationId xmlns:p14="http://schemas.microsoft.com/office/powerpoint/2010/main" val="2306555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B80D688-62BF-4653-8980-71B0F813FE3D}" type="datetimeFigureOut">
              <a:rPr lang="en-US"/>
              <a:pPr>
                <a:defRPr/>
              </a:pPr>
              <a:t>6/27/2018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22123FFC-2754-4FF0-8989-831DDC2688E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immigrants.harpweek.com/ChineseAmericans/Illustrations/125EveryDogHasHisDayMainBI.ht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hyperlink" Target="mailto:webmaster@harpweek.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migrants.harpweek.com/ChineseAmericans/Illustrations/025UncleSamsThanksgivingDinnerMain.htm"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harpweek.com/09cartoon/BrowseByDateCartoon-Large.asp?Month=May&amp;Date=8"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vulgararmy.com/post/388428463/what-shall-we-do-with-our-boys-1882-the"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upload.wikimedia.org/wikipedia/en/0/0b/HYPHEN99.JP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p:cNvSpPr>
          <p:nvPr>
            <p:ph type="ctrTitle"/>
          </p:nvPr>
        </p:nvSpPr>
        <p:spPr/>
        <p:txBody>
          <a:bodyPr/>
          <a:lstStyle/>
          <a:p>
            <a:r>
              <a:rPr lang="en-US" altLang="en-US" smtClean="0">
                <a:latin typeface="Copperplate Gothic Bold" panose="020E0705020206020404" pitchFamily="34" charset="0"/>
              </a:rPr>
              <a:t>Immigration: from the late 19</a:t>
            </a:r>
            <a:r>
              <a:rPr lang="en-US" altLang="en-US" baseline="30000" smtClean="0">
                <a:latin typeface="Copperplate Gothic Bold" panose="020E0705020206020404" pitchFamily="34" charset="0"/>
              </a:rPr>
              <a:t>th</a:t>
            </a:r>
            <a:r>
              <a:rPr lang="en-US" altLang="en-US" smtClean="0">
                <a:latin typeface="Copperplate Gothic Bold" panose="020E0705020206020404" pitchFamily="34" charset="0"/>
              </a:rPr>
              <a:t> Century to the Present</a:t>
            </a:r>
          </a:p>
        </p:txBody>
      </p:sp>
      <p:sp>
        <p:nvSpPr>
          <p:cNvPr id="2051" name="Rectangle 5"/>
          <p:cNvSpPr>
            <a:spLocks noGrp="1"/>
          </p:cNvSpPr>
          <p:nvPr>
            <p:ph type="subTitle" idx="1"/>
          </p:nvPr>
        </p:nvSpPr>
        <p:spPr>
          <a:xfrm>
            <a:off x="1371600" y="4267200"/>
            <a:ext cx="6400800" cy="1752600"/>
          </a:xfrm>
        </p:spPr>
        <p:txBody>
          <a:bodyPr/>
          <a:lstStyle/>
          <a:p>
            <a:r>
              <a:rPr lang="en-US" altLang="en-US" smtClean="0">
                <a:solidFill>
                  <a:schemeClr val="tx1"/>
                </a:solidFill>
              </a:rPr>
              <a:t>Through the eye of editorial cartoons</a:t>
            </a:r>
          </a:p>
          <a:p>
            <a:r>
              <a:rPr lang="en-US" altLang="en-US" smtClean="0">
                <a:solidFill>
                  <a:schemeClr val="tx1"/>
                </a:solidFill>
              </a:rPr>
              <a:t>Art Lewandowski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p:txBody>
          <a:bodyPr/>
          <a:lstStyle/>
          <a:p>
            <a:endParaRPr lang="en-US" altLang="en-US" smtClean="0"/>
          </a:p>
        </p:txBody>
      </p:sp>
      <p:sp>
        <p:nvSpPr>
          <p:cNvPr id="11267" name="Rectangle 3"/>
          <p:cNvSpPr>
            <a:spLocks noGrp="1"/>
          </p:cNvSpPr>
          <p:nvPr>
            <p:ph type="body" idx="1"/>
          </p:nvPr>
        </p:nvSpPr>
        <p:spPr>
          <a:xfrm>
            <a:off x="304800" y="6096000"/>
            <a:ext cx="8382000" cy="533400"/>
          </a:xfrm>
        </p:spPr>
        <p:txBody>
          <a:bodyPr/>
          <a:lstStyle/>
          <a:p>
            <a:pPr>
              <a:lnSpc>
                <a:spcPct val="80000"/>
              </a:lnSpc>
              <a:buFont typeface="Arial" panose="020B0604020202020204" pitchFamily="34" charset="0"/>
              <a:buNone/>
            </a:pPr>
            <a:r>
              <a:rPr lang="en-US" altLang="en-US" sz="1600" b="1" smtClean="0"/>
              <a:t>Alley, Literary Digest, Originally from the Memphis Commercial Appeal, July 5 1919, image from: http://newman.baruch.cuny.edu/digital/redscare/htmlcode/CHRON/RS017.HTM</a:t>
            </a:r>
          </a:p>
        </p:txBody>
      </p:sp>
      <p:pic>
        <p:nvPicPr>
          <p:cNvPr id="11268" name="Picture 5" descr="stat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0"/>
            <a:ext cx="5284788"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Tech\Desktop\Editorial Cartooning\1978 asian steel impor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6888163"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4"/>
          <p:cNvSpPr txBox="1">
            <a:spLocks noChangeArrowheads="1"/>
          </p:cNvSpPr>
          <p:nvPr/>
        </p:nvSpPr>
        <p:spPr bwMode="auto">
          <a:xfrm>
            <a:off x="141288" y="5943600"/>
            <a:ext cx="90027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Source: Charles Brooks, Birmingham News 1978, found in </a:t>
            </a:r>
            <a:r>
              <a:rPr lang="en-US" altLang="en-US" b="1"/>
              <a:t>The Year’s Best Cartoons</a:t>
            </a:r>
          </a:p>
          <a:p>
            <a:pPr eaLnBrk="1" hangingPunct="1"/>
            <a:r>
              <a:rPr lang="en-US" altLang="en-US"/>
              <a:t>1978, Billy Ireland Cartoon Library and Museum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1000"/>
            <a:ext cx="6726238"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2"/>
          <p:cNvSpPr txBox="1">
            <a:spLocks noChangeArrowheads="1"/>
          </p:cNvSpPr>
          <p:nvPr/>
        </p:nvSpPr>
        <p:spPr bwMode="auto">
          <a:xfrm>
            <a:off x="609600" y="5410200"/>
            <a:ext cx="4865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Source: Mike Lane, cagle cartoons circa.2009</a:t>
            </a:r>
          </a:p>
        </p:txBody>
      </p:sp>
      <p:sp>
        <p:nvSpPr>
          <p:cNvPr id="13316" name="Rectangle 3"/>
          <p:cNvSpPr>
            <a:spLocks noChangeArrowheads="1"/>
          </p:cNvSpPr>
          <p:nvPr/>
        </p:nvSpPr>
        <p:spPr bwMode="auto">
          <a:xfrm>
            <a:off x="762000" y="5791200"/>
            <a:ext cx="4557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http://www.cagle.com/news/Immigration06/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25475"/>
            <a:ext cx="6710363"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3"/>
          <p:cNvSpPr txBox="1">
            <a:spLocks noChangeArrowheads="1"/>
          </p:cNvSpPr>
          <p:nvPr/>
        </p:nvSpPr>
        <p:spPr bwMode="auto">
          <a:xfrm>
            <a:off x="304800" y="5657850"/>
            <a:ext cx="50530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Source: Daryl Cagle, cagle cartoons, circa 2011</a:t>
            </a:r>
          </a:p>
          <a:p>
            <a:pPr eaLnBrk="1" hangingPunct="1"/>
            <a:r>
              <a:rPr lang="en-US" altLang="en-US"/>
              <a:t>http://www.cagle.com/news/Immigration06/</a:t>
            </a:r>
          </a:p>
          <a:p>
            <a:pPr eaLnBrk="1" hangingPunct="1"/>
            <a:r>
              <a:rPr lang="en-US" altLang="en-US"/>
              <a:t>  </a:t>
            </a:r>
          </a:p>
          <a:p>
            <a:pPr eaLnBrk="1" hangingPunct="1"/>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521075" y="1292225"/>
          <a:ext cx="2101851" cy="4273551"/>
        </p:xfrm>
        <a:graphic>
          <a:graphicData uri="http://schemas.openxmlformats.org/drawingml/2006/table">
            <a:tbl>
              <a:tblPr/>
              <a:tblGrid>
                <a:gridCol w="722221">
                  <a:extLst>
                    <a:ext uri="{9D8B030D-6E8A-4147-A177-3AD203B41FA5}">
                      <a16:colId xmlns:a16="http://schemas.microsoft.com/office/drawing/2014/main" val="20000"/>
                    </a:ext>
                  </a:extLst>
                </a:gridCol>
                <a:gridCol w="518518">
                  <a:extLst>
                    <a:ext uri="{9D8B030D-6E8A-4147-A177-3AD203B41FA5}">
                      <a16:colId xmlns:a16="http://schemas.microsoft.com/office/drawing/2014/main" val="20001"/>
                    </a:ext>
                  </a:extLst>
                </a:gridCol>
                <a:gridCol w="512346">
                  <a:extLst>
                    <a:ext uri="{9D8B030D-6E8A-4147-A177-3AD203B41FA5}">
                      <a16:colId xmlns:a16="http://schemas.microsoft.com/office/drawing/2014/main" val="20002"/>
                    </a:ext>
                  </a:extLst>
                </a:gridCol>
                <a:gridCol w="167696">
                  <a:extLst>
                    <a:ext uri="{9D8B030D-6E8A-4147-A177-3AD203B41FA5}">
                      <a16:colId xmlns:a16="http://schemas.microsoft.com/office/drawing/2014/main" val="20003"/>
                    </a:ext>
                  </a:extLst>
                </a:gridCol>
                <a:gridCol w="181070">
                  <a:extLst>
                    <a:ext uri="{9D8B030D-6E8A-4147-A177-3AD203B41FA5}">
                      <a16:colId xmlns:a16="http://schemas.microsoft.com/office/drawing/2014/main" val="20004"/>
                    </a:ext>
                  </a:extLst>
                </a:gridCol>
              </a:tblGrid>
              <a:tr h="120283">
                <a:tc>
                  <a:txBody>
                    <a:bodyPr/>
                    <a:lstStyle/>
                    <a:p>
                      <a:endParaRPr lang="en-US" sz="600"/>
                    </a:p>
                  </a:txBody>
                  <a:tcPr marL="0" marR="0" marT="0" marB="0" anchor="ctr">
                    <a:lnL>
                      <a:noFill/>
                    </a:lnL>
                    <a:lnR>
                      <a:noFill/>
                    </a:lnR>
                    <a:lnT>
                      <a:noFill/>
                    </a:lnT>
                    <a:lnB>
                      <a:noFill/>
                    </a:lnB>
                  </a:tcPr>
                </a:tc>
                <a:tc>
                  <a:txBody>
                    <a:bodyPr/>
                    <a:lstStyle/>
                    <a:p>
                      <a:endParaRPr lang="en-US" sz="600"/>
                    </a:p>
                  </a:txBody>
                  <a:tcPr marL="28826" marR="28826" marT="14413" marB="14413">
                    <a:lnL>
                      <a:noFill/>
                    </a:lnL>
                  </a:tcPr>
                </a:tc>
                <a:tc>
                  <a:txBody>
                    <a:bodyPr/>
                    <a:lstStyle/>
                    <a:p>
                      <a:endParaRPr lang="en-US" sz="600"/>
                    </a:p>
                  </a:txBody>
                  <a:tcPr marL="28826" marR="28826" marT="14413" marB="14413"/>
                </a:tc>
                <a:tc>
                  <a:txBody>
                    <a:bodyPr/>
                    <a:lstStyle/>
                    <a:p>
                      <a:endParaRPr lang="en-US" sz="600"/>
                    </a:p>
                  </a:txBody>
                  <a:tcPr marL="28826" marR="28826" marT="14413" marB="14413"/>
                </a:tc>
                <a:tc>
                  <a:txBody>
                    <a:bodyPr/>
                    <a:lstStyle/>
                    <a:p>
                      <a:endParaRPr lang="en-US" sz="600"/>
                    </a:p>
                  </a:txBody>
                  <a:tcPr marL="28826" marR="28826" marT="14413" marB="14413"/>
                </a:tc>
                <a:extLst>
                  <a:ext uri="{0D108BD9-81ED-4DB2-BD59-A6C34878D82A}">
                    <a16:rowId xmlns:a16="http://schemas.microsoft.com/office/drawing/2014/main" val="10000"/>
                  </a:ext>
                </a:extLst>
              </a:tr>
              <a:tr h="120283">
                <a:tc gridSpan="3">
                  <a:txBody>
                    <a:bodyPr/>
                    <a:lstStyle/>
                    <a:p>
                      <a:r>
                        <a:rPr lang="en-US" sz="600"/>
                        <a:t>  </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endParaRPr lang="en-US" sz="600"/>
                    </a:p>
                  </a:txBody>
                  <a:tcPr marL="28826" marR="28826" marT="14413" marB="14413">
                    <a:lnL>
                      <a:noFill/>
                    </a:lnL>
                  </a:tcPr>
                </a:tc>
                <a:tc>
                  <a:txBody>
                    <a:bodyPr/>
                    <a:lstStyle/>
                    <a:p>
                      <a:endParaRPr lang="en-US" sz="600"/>
                    </a:p>
                  </a:txBody>
                  <a:tcPr marL="28826" marR="28826" marT="14413" marB="14413"/>
                </a:tc>
                <a:extLst>
                  <a:ext uri="{0D108BD9-81ED-4DB2-BD59-A6C34878D82A}">
                    <a16:rowId xmlns:a16="http://schemas.microsoft.com/office/drawing/2014/main" val="10001"/>
                  </a:ext>
                </a:extLst>
              </a:tr>
              <a:tr h="120283">
                <a:tc>
                  <a:txBody>
                    <a:bodyPr/>
                    <a:lstStyle/>
                    <a:p>
                      <a:endParaRPr lang="en-US" sz="600"/>
                    </a:p>
                  </a:txBody>
                  <a:tcPr marL="0" marR="0" marT="0" marB="0" anchor="ctr">
                    <a:lnL>
                      <a:noFill/>
                    </a:lnL>
                    <a:lnR>
                      <a:noFill/>
                    </a:lnR>
                    <a:lnT>
                      <a:noFill/>
                    </a:lnT>
                    <a:lnB>
                      <a:noFill/>
                    </a:lnB>
                  </a:tcPr>
                </a:tc>
                <a:tc>
                  <a:txBody>
                    <a:bodyPr/>
                    <a:lstStyle/>
                    <a:p>
                      <a:endParaRPr lang="en-US" sz="600"/>
                    </a:p>
                  </a:txBody>
                  <a:tcPr marL="0" marR="0" marT="0" marB="0" anchor="ctr">
                    <a:lnL>
                      <a:noFill/>
                    </a:lnL>
                    <a:lnR>
                      <a:noFill/>
                    </a:lnR>
                    <a:lnT>
                      <a:noFill/>
                    </a:lnT>
                    <a:lnB>
                      <a:noFill/>
                    </a:lnB>
                  </a:tcPr>
                </a:tc>
                <a:tc>
                  <a:txBody>
                    <a:bodyPr/>
                    <a:lstStyle/>
                    <a:p>
                      <a:endParaRPr lang="en-US" sz="600"/>
                    </a:p>
                  </a:txBody>
                  <a:tcPr marL="0" marR="0" marT="0" marB="0" anchor="b">
                    <a:lnL>
                      <a:noFill/>
                    </a:lnL>
                    <a:lnR>
                      <a:noFill/>
                    </a:lnR>
                    <a:lnT>
                      <a:noFill/>
                    </a:lnT>
                    <a:lnB>
                      <a:noFill/>
                    </a:lnB>
                  </a:tcPr>
                </a:tc>
                <a:tc>
                  <a:txBody>
                    <a:bodyPr/>
                    <a:lstStyle/>
                    <a:p>
                      <a:endParaRPr lang="en-US" sz="600"/>
                    </a:p>
                  </a:txBody>
                  <a:tcPr marL="28826" marR="28826" marT="14413" marB="14413">
                    <a:lnL>
                      <a:noFill/>
                    </a:lnL>
                  </a:tcPr>
                </a:tc>
                <a:tc>
                  <a:txBody>
                    <a:bodyPr/>
                    <a:lstStyle/>
                    <a:p>
                      <a:endParaRPr lang="en-US" sz="600"/>
                    </a:p>
                  </a:txBody>
                  <a:tcPr marL="28826" marR="28826" marT="14413" marB="14413"/>
                </a:tc>
                <a:extLst>
                  <a:ext uri="{0D108BD9-81ED-4DB2-BD59-A6C34878D82A}">
                    <a16:rowId xmlns:a16="http://schemas.microsoft.com/office/drawing/2014/main" val="10002"/>
                  </a:ext>
                </a:extLst>
              </a:tr>
              <a:tr h="120283">
                <a:tc>
                  <a:txBody>
                    <a:bodyPr/>
                    <a:lstStyle/>
                    <a:p>
                      <a:endParaRPr lang="en-US" sz="600"/>
                    </a:p>
                  </a:txBody>
                  <a:tcPr marL="0" marR="0" marT="0" marB="0" anchor="ctr">
                    <a:lnL>
                      <a:noFill/>
                    </a:lnL>
                    <a:lnR>
                      <a:noFill/>
                    </a:lnR>
                    <a:lnT>
                      <a:noFill/>
                    </a:lnT>
                    <a:lnB>
                      <a:noFill/>
                    </a:lnB>
                  </a:tcPr>
                </a:tc>
                <a:tc>
                  <a:txBody>
                    <a:bodyPr/>
                    <a:lstStyle/>
                    <a:p>
                      <a:endParaRPr lang="en-US" sz="600"/>
                    </a:p>
                  </a:txBody>
                  <a:tcPr marL="28826" marR="28826" marT="14413" marB="14413">
                    <a:lnL>
                      <a:noFill/>
                    </a:lnL>
                    <a:lnT>
                      <a:noFill/>
                    </a:lnT>
                  </a:tcPr>
                </a:tc>
                <a:tc>
                  <a:txBody>
                    <a:bodyPr/>
                    <a:lstStyle/>
                    <a:p>
                      <a:endParaRPr lang="en-US" sz="600"/>
                    </a:p>
                  </a:txBody>
                  <a:tcPr marL="28826" marR="28826" marT="14413" marB="14413">
                    <a:lnT>
                      <a:noFill/>
                    </a:lnT>
                  </a:tcPr>
                </a:tc>
                <a:tc>
                  <a:txBody>
                    <a:bodyPr/>
                    <a:lstStyle/>
                    <a:p>
                      <a:endParaRPr lang="en-US" sz="600"/>
                    </a:p>
                  </a:txBody>
                  <a:tcPr marL="28826" marR="28826" marT="14413" marB="14413"/>
                </a:tc>
                <a:tc>
                  <a:txBody>
                    <a:bodyPr/>
                    <a:lstStyle/>
                    <a:p>
                      <a:endParaRPr lang="en-US" sz="600"/>
                    </a:p>
                  </a:txBody>
                  <a:tcPr marL="28826" marR="28826" marT="14413" marB="14413"/>
                </a:tc>
                <a:extLst>
                  <a:ext uri="{0D108BD9-81ED-4DB2-BD59-A6C34878D82A}">
                    <a16:rowId xmlns:a16="http://schemas.microsoft.com/office/drawing/2014/main" val="10003"/>
                  </a:ext>
                </a:extLst>
              </a:tr>
              <a:tr h="120283">
                <a:tc>
                  <a:txBody>
                    <a:bodyPr/>
                    <a:lstStyle/>
                    <a:p>
                      <a:endParaRPr lang="en-US" sz="600"/>
                    </a:p>
                  </a:txBody>
                  <a:tcPr marL="0" marR="0" marT="0" marB="0" anchor="ctr">
                    <a:lnL>
                      <a:noFill/>
                    </a:lnL>
                    <a:lnR>
                      <a:noFill/>
                    </a:lnR>
                    <a:lnT>
                      <a:noFill/>
                    </a:lnT>
                    <a:lnB>
                      <a:noFill/>
                    </a:lnB>
                  </a:tcPr>
                </a:tc>
                <a:tc>
                  <a:txBody>
                    <a:bodyPr/>
                    <a:lstStyle/>
                    <a:p>
                      <a:endParaRPr lang="en-US" sz="600"/>
                    </a:p>
                  </a:txBody>
                  <a:tcPr marL="0" marR="0" marT="0" marB="0" anchor="ctr">
                    <a:lnL>
                      <a:noFill/>
                    </a:lnL>
                    <a:lnR>
                      <a:noFill/>
                    </a:lnR>
                    <a:lnB>
                      <a:noFill/>
                    </a:lnB>
                  </a:tcPr>
                </a:tc>
                <a:tc>
                  <a:txBody>
                    <a:bodyPr/>
                    <a:lstStyle/>
                    <a:p>
                      <a:endParaRPr lang="en-US" sz="600"/>
                    </a:p>
                  </a:txBody>
                  <a:tcPr marL="0" marR="0" marT="0" marB="0" anchor="ctr">
                    <a:lnL>
                      <a:noFill/>
                    </a:lnL>
                    <a:lnR>
                      <a:noFill/>
                    </a:lnR>
                    <a:lnB>
                      <a:noFill/>
                    </a:lnB>
                  </a:tcPr>
                </a:tc>
                <a:tc>
                  <a:txBody>
                    <a:bodyPr/>
                    <a:lstStyle/>
                    <a:p>
                      <a:endParaRPr lang="en-US" sz="600"/>
                    </a:p>
                  </a:txBody>
                  <a:tcPr marL="28826" marR="28826" marT="14413" marB="14413">
                    <a:lnL>
                      <a:noFill/>
                    </a:lnL>
                  </a:tcPr>
                </a:tc>
                <a:tc>
                  <a:txBody>
                    <a:bodyPr/>
                    <a:lstStyle/>
                    <a:p>
                      <a:endParaRPr lang="en-US" sz="600"/>
                    </a:p>
                  </a:txBody>
                  <a:tcPr marL="28826" marR="28826" marT="14413" marB="14413"/>
                </a:tc>
                <a:extLst>
                  <a:ext uri="{0D108BD9-81ED-4DB2-BD59-A6C34878D82A}">
                    <a16:rowId xmlns:a16="http://schemas.microsoft.com/office/drawing/2014/main" val="10004"/>
                  </a:ext>
                </a:extLst>
              </a:tr>
              <a:tr h="365823">
                <a:tc>
                  <a:txBody>
                    <a:bodyPr/>
                    <a:lstStyle/>
                    <a:p>
                      <a:endParaRPr lang="en-US" sz="600"/>
                    </a:p>
                  </a:txBody>
                  <a:tcPr marL="0" marR="0" marT="0" marB="0" anchor="ctr">
                    <a:lnL>
                      <a:noFill/>
                    </a:lnL>
                    <a:lnR>
                      <a:noFill/>
                    </a:lnR>
                    <a:lnT>
                      <a:noFill/>
                    </a:lnT>
                    <a:lnB>
                      <a:noFill/>
                    </a:lnB>
                  </a:tcPr>
                </a:tc>
                <a:tc>
                  <a:txBody>
                    <a:bodyPr/>
                    <a:lstStyle/>
                    <a:p>
                      <a:pPr algn="ctr"/>
                      <a:r>
                        <a:rPr lang="en-US" sz="600"/>
                        <a:t>Every Dog (No Distinction Of Color) Has His Day</a:t>
                      </a:r>
                    </a:p>
                  </a:txBody>
                  <a:tcPr marL="0" marR="0" marT="0" marB="0" anchor="ctr">
                    <a:lnL>
                      <a:noFill/>
                    </a:lnL>
                    <a:lnR>
                      <a:noFill/>
                    </a:lnR>
                    <a:lnT>
                      <a:noFill/>
                    </a:lnT>
                    <a:lnB>
                      <a:noFill/>
                    </a:lnB>
                  </a:tcPr>
                </a:tc>
                <a:tc>
                  <a:txBody>
                    <a:bodyPr/>
                    <a:lstStyle/>
                    <a:p>
                      <a:endParaRPr lang="en-US" sz="600"/>
                    </a:p>
                  </a:txBody>
                  <a:tcPr marL="0" marR="0" marT="0" marB="0" anchor="ctr">
                    <a:lnL>
                      <a:noFill/>
                    </a:lnL>
                    <a:lnR>
                      <a:noFill/>
                    </a:lnR>
                    <a:lnT>
                      <a:noFill/>
                    </a:lnT>
                    <a:lnB>
                      <a:noFill/>
                    </a:lnB>
                  </a:tcPr>
                </a:tc>
                <a:tc>
                  <a:txBody>
                    <a:bodyPr/>
                    <a:lstStyle/>
                    <a:p>
                      <a:endParaRPr lang="en-US" sz="600"/>
                    </a:p>
                  </a:txBody>
                  <a:tcPr marL="28826" marR="28826" marT="14413" marB="14413">
                    <a:lnL>
                      <a:noFill/>
                    </a:lnL>
                  </a:tcPr>
                </a:tc>
                <a:tc>
                  <a:txBody>
                    <a:bodyPr/>
                    <a:lstStyle/>
                    <a:p>
                      <a:endParaRPr lang="en-US" sz="600"/>
                    </a:p>
                  </a:txBody>
                  <a:tcPr marL="28826" marR="28826" marT="14413" marB="14413"/>
                </a:tc>
                <a:extLst>
                  <a:ext uri="{0D108BD9-81ED-4DB2-BD59-A6C34878D82A}">
                    <a16:rowId xmlns:a16="http://schemas.microsoft.com/office/drawing/2014/main" val="10005"/>
                  </a:ext>
                </a:extLst>
              </a:tr>
              <a:tr h="120283">
                <a:tc>
                  <a:txBody>
                    <a:bodyPr/>
                    <a:lstStyle/>
                    <a:p>
                      <a:endParaRPr lang="en-US" sz="600"/>
                    </a:p>
                  </a:txBody>
                  <a:tcPr marL="0" marR="0" marT="0" marB="0" anchor="ctr">
                    <a:lnL>
                      <a:noFill/>
                    </a:lnL>
                    <a:lnR>
                      <a:noFill/>
                    </a:lnR>
                    <a:lnT>
                      <a:noFill/>
                    </a:lnT>
                    <a:lnB>
                      <a:noFill/>
                    </a:lnB>
                  </a:tcPr>
                </a:tc>
                <a:tc>
                  <a:txBody>
                    <a:bodyPr/>
                    <a:lstStyle/>
                    <a:p>
                      <a:endParaRPr lang="en-US" sz="600"/>
                    </a:p>
                  </a:txBody>
                  <a:tcPr marL="28826" marR="28826" marT="14413" marB="14413">
                    <a:lnL>
                      <a:noFill/>
                    </a:lnL>
                    <a:lnT>
                      <a:noFill/>
                    </a:lnT>
                  </a:tcPr>
                </a:tc>
                <a:tc>
                  <a:txBody>
                    <a:bodyPr/>
                    <a:lstStyle/>
                    <a:p>
                      <a:endParaRPr lang="en-US" sz="600"/>
                    </a:p>
                  </a:txBody>
                  <a:tcPr marL="28826" marR="28826" marT="14413" marB="14413">
                    <a:lnT>
                      <a:noFill/>
                    </a:lnT>
                  </a:tcPr>
                </a:tc>
                <a:tc>
                  <a:txBody>
                    <a:bodyPr/>
                    <a:lstStyle/>
                    <a:p>
                      <a:endParaRPr lang="en-US" sz="600"/>
                    </a:p>
                  </a:txBody>
                  <a:tcPr marL="28826" marR="28826" marT="14413" marB="14413"/>
                </a:tc>
                <a:tc>
                  <a:txBody>
                    <a:bodyPr/>
                    <a:lstStyle/>
                    <a:p>
                      <a:endParaRPr lang="en-US" sz="600"/>
                    </a:p>
                  </a:txBody>
                  <a:tcPr marL="28826" marR="28826" marT="14413" marB="14413"/>
                </a:tc>
                <a:extLst>
                  <a:ext uri="{0D108BD9-81ED-4DB2-BD59-A6C34878D82A}">
                    <a16:rowId xmlns:a16="http://schemas.microsoft.com/office/drawing/2014/main" val="10006"/>
                  </a:ext>
                </a:extLst>
              </a:tr>
              <a:tr h="91456">
                <a:tc gridSpan="5">
                  <a:txBody>
                    <a:bodyPr/>
                    <a:lstStyle/>
                    <a:p>
                      <a:r>
                        <a:rPr lang="en-US" sz="600"/>
                        <a:t>  </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365823">
                <a:tc>
                  <a:txBody>
                    <a:bodyPr/>
                    <a:lstStyle/>
                    <a:p>
                      <a:endParaRPr lang="en-US" sz="600"/>
                    </a:p>
                  </a:txBody>
                  <a:tcPr marL="0" marR="0" marT="0" marB="0" anchor="ctr">
                    <a:lnL>
                      <a:noFill/>
                    </a:lnL>
                    <a:lnR>
                      <a:noFill/>
                    </a:lnR>
                    <a:lnT>
                      <a:noFill/>
                    </a:lnT>
                    <a:lnB>
                      <a:noFill/>
                    </a:lnB>
                  </a:tcPr>
                </a:tc>
                <a:tc>
                  <a:txBody>
                    <a:bodyPr/>
                    <a:lstStyle/>
                    <a:p>
                      <a:r>
                        <a:rPr lang="en-US" sz="600"/>
                        <a:t>February 8, 1879, page 101</a:t>
                      </a:r>
                    </a:p>
                  </a:txBody>
                  <a:tcPr marL="0" marR="0" marT="0" marB="0" anchor="ctr">
                    <a:lnL>
                      <a:noFill/>
                    </a:lnL>
                    <a:lnR>
                      <a:noFill/>
                    </a:lnR>
                    <a:lnT>
                      <a:noFill/>
                    </a:lnT>
                    <a:lnB>
                      <a:noFill/>
                    </a:lnB>
                  </a:tcPr>
                </a:tc>
                <a:tc>
                  <a:txBody>
                    <a:bodyPr/>
                    <a:lstStyle/>
                    <a:p>
                      <a:pPr algn="ctr"/>
                      <a:endParaRPr lang="en-US" sz="600"/>
                    </a:p>
                  </a:txBody>
                  <a:tcPr marL="0" marR="0" marT="0" marB="0" anchor="ctr">
                    <a:lnL>
                      <a:noFill/>
                    </a:lnL>
                    <a:lnR>
                      <a:noFill/>
                    </a:lnR>
                    <a:lnT>
                      <a:noFill/>
                    </a:lnT>
                    <a:lnB>
                      <a:noFill/>
                    </a:lnB>
                  </a:tcPr>
                </a:tc>
                <a:tc>
                  <a:txBody>
                    <a:bodyPr/>
                    <a:lstStyle/>
                    <a:p>
                      <a:pPr algn="r"/>
                      <a:r>
                        <a:rPr lang="en-US" sz="600">
                          <a:hlinkClick r:id="rId3"/>
                        </a:rPr>
                        <a:t>view enlargement</a:t>
                      </a:r>
                      <a:endParaRPr lang="en-US" sz="600"/>
                    </a:p>
                  </a:txBody>
                  <a:tcPr marL="0" marR="0" marT="0" marB="0" anchor="ctr">
                    <a:lnL>
                      <a:noFill/>
                    </a:lnL>
                    <a:lnR>
                      <a:noFill/>
                    </a:lnR>
                    <a:lnT>
                      <a:noFill/>
                    </a:lnT>
                    <a:lnB>
                      <a:noFill/>
                    </a:lnB>
                  </a:tcPr>
                </a:tc>
                <a:tc>
                  <a:txBody>
                    <a:bodyPr/>
                    <a:lstStyle/>
                    <a:p>
                      <a:endParaRPr lang="en-US" sz="600"/>
                    </a:p>
                  </a:txBody>
                  <a:tcPr marL="0" marR="0" marT="0" marB="0" anchor="ctr">
                    <a:lnL>
                      <a:noFill/>
                    </a:lnL>
                    <a:lnR>
                      <a:noFill/>
                    </a:lnR>
                    <a:lnT>
                      <a:noFill/>
                    </a:lnT>
                    <a:lnB>
                      <a:noFill/>
                    </a:lnB>
                  </a:tcPr>
                </a:tc>
                <a:extLst>
                  <a:ext uri="{0D108BD9-81ED-4DB2-BD59-A6C34878D82A}">
                    <a16:rowId xmlns:a16="http://schemas.microsoft.com/office/drawing/2014/main" val="10008"/>
                  </a:ext>
                </a:extLst>
              </a:tr>
              <a:tr h="120283">
                <a:tc>
                  <a:txBody>
                    <a:bodyPr/>
                    <a:lstStyle/>
                    <a:p>
                      <a:r>
                        <a:rPr lang="en-US" sz="600"/>
                        <a:t>  </a:t>
                      </a:r>
                    </a:p>
                  </a:txBody>
                  <a:tcPr marL="0" marR="0" marT="0" marB="0" anchor="ctr">
                    <a:lnL>
                      <a:noFill/>
                    </a:lnL>
                    <a:lnR>
                      <a:noFill/>
                    </a:lnR>
                    <a:lnT>
                      <a:noFill/>
                    </a:lnT>
                    <a:lnB>
                      <a:noFill/>
                    </a:lnB>
                  </a:tcPr>
                </a:tc>
                <a:tc>
                  <a:txBody>
                    <a:bodyPr/>
                    <a:lstStyle/>
                    <a:p>
                      <a:endParaRPr lang="en-US" sz="600"/>
                    </a:p>
                  </a:txBody>
                  <a:tcPr marL="28826" marR="28826" marT="14413" marB="14413">
                    <a:lnL>
                      <a:noFill/>
                    </a:lnL>
                    <a:lnT>
                      <a:noFill/>
                    </a:lnT>
                  </a:tcPr>
                </a:tc>
                <a:tc>
                  <a:txBody>
                    <a:bodyPr/>
                    <a:lstStyle/>
                    <a:p>
                      <a:endParaRPr lang="en-US" sz="600"/>
                    </a:p>
                  </a:txBody>
                  <a:tcPr marL="28826" marR="28826" marT="14413" marB="14413">
                    <a:lnT>
                      <a:noFill/>
                    </a:lnT>
                  </a:tcPr>
                </a:tc>
                <a:tc>
                  <a:txBody>
                    <a:bodyPr/>
                    <a:lstStyle/>
                    <a:p>
                      <a:endParaRPr lang="en-US" sz="600"/>
                    </a:p>
                  </a:txBody>
                  <a:tcPr marL="28826" marR="28826" marT="14413" marB="14413">
                    <a:lnT>
                      <a:noFill/>
                    </a:lnT>
                  </a:tcPr>
                </a:tc>
                <a:tc>
                  <a:txBody>
                    <a:bodyPr/>
                    <a:lstStyle/>
                    <a:p>
                      <a:endParaRPr lang="en-US" sz="600"/>
                    </a:p>
                  </a:txBody>
                  <a:tcPr marL="28826" marR="28826" marT="14413" marB="14413">
                    <a:lnT>
                      <a:noFill/>
                    </a:lnT>
                  </a:tcPr>
                </a:tc>
                <a:extLst>
                  <a:ext uri="{0D108BD9-81ED-4DB2-BD59-A6C34878D82A}">
                    <a16:rowId xmlns:a16="http://schemas.microsoft.com/office/drawing/2014/main" val="10009"/>
                  </a:ext>
                </a:extLst>
              </a:tr>
              <a:tr h="120283">
                <a:tc>
                  <a:txBody>
                    <a:bodyPr/>
                    <a:lstStyle/>
                    <a:p>
                      <a:endParaRPr lang="en-US" sz="600"/>
                    </a:p>
                  </a:txBody>
                  <a:tcPr marL="0" marR="0" marT="0" marB="0" anchor="ctr">
                    <a:lnL>
                      <a:noFill/>
                    </a:lnL>
                    <a:lnR>
                      <a:noFill/>
                    </a:lnR>
                    <a:lnT>
                      <a:noFill/>
                    </a:lnT>
                    <a:lnB>
                      <a:noFill/>
                    </a:lnB>
                  </a:tcPr>
                </a:tc>
                <a:tc>
                  <a:txBody>
                    <a:bodyPr/>
                    <a:lstStyle/>
                    <a:p>
                      <a:endParaRPr lang="en-US" sz="600"/>
                    </a:p>
                  </a:txBody>
                  <a:tcPr marL="28826" marR="28826" marT="14413" marB="14413">
                    <a:lnL>
                      <a:noFill/>
                    </a:lnL>
                  </a:tcPr>
                </a:tc>
                <a:tc>
                  <a:txBody>
                    <a:bodyPr/>
                    <a:lstStyle/>
                    <a:p>
                      <a:endParaRPr lang="en-US" sz="600"/>
                    </a:p>
                  </a:txBody>
                  <a:tcPr marL="28826" marR="28826" marT="14413" marB="14413"/>
                </a:tc>
                <a:tc>
                  <a:txBody>
                    <a:bodyPr/>
                    <a:lstStyle/>
                    <a:p>
                      <a:endParaRPr lang="en-US" sz="600"/>
                    </a:p>
                  </a:txBody>
                  <a:tcPr marL="28826" marR="28826" marT="14413" marB="14413"/>
                </a:tc>
                <a:tc>
                  <a:txBody>
                    <a:bodyPr/>
                    <a:lstStyle/>
                    <a:p>
                      <a:endParaRPr lang="en-US" sz="600"/>
                    </a:p>
                  </a:txBody>
                  <a:tcPr marL="28826" marR="28826" marT="14413" marB="14413"/>
                </a:tc>
                <a:extLst>
                  <a:ext uri="{0D108BD9-81ED-4DB2-BD59-A6C34878D82A}">
                    <a16:rowId xmlns:a16="http://schemas.microsoft.com/office/drawing/2014/main" val="10010"/>
                  </a:ext>
                </a:extLst>
              </a:tr>
              <a:tr h="120283">
                <a:tc>
                  <a:txBody>
                    <a:bodyPr/>
                    <a:lstStyle/>
                    <a:p>
                      <a:endParaRPr lang="en-US" sz="600"/>
                    </a:p>
                  </a:txBody>
                  <a:tcPr marL="0" marR="0" marT="0" marB="0" anchor="ctr">
                    <a:lnL>
                      <a:noFill/>
                    </a:lnL>
                    <a:lnR>
                      <a:noFill/>
                    </a:lnR>
                    <a:lnT>
                      <a:noFill/>
                    </a:lnT>
                    <a:lnB>
                      <a:noFill/>
                    </a:lnB>
                  </a:tcPr>
                </a:tc>
                <a:tc>
                  <a:txBody>
                    <a:bodyPr/>
                    <a:lstStyle/>
                    <a:p>
                      <a:endParaRPr lang="en-US" sz="600"/>
                    </a:p>
                  </a:txBody>
                  <a:tcPr marL="0" marR="0" marT="0" marB="0" anchor="ctr">
                    <a:lnL>
                      <a:noFill/>
                    </a:lnL>
                    <a:lnR>
                      <a:noFill/>
                    </a:lnR>
                    <a:lnB>
                      <a:noFill/>
                    </a:lnB>
                  </a:tcPr>
                </a:tc>
                <a:tc>
                  <a:txBody>
                    <a:bodyPr/>
                    <a:lstStyle/>
                    <a:p>
                      <a:endParaRPr lang="en-US" sz="600"/>
                    </a:p>
                  </a:txBody>
                  <a:tcPr marL="0" marR="0" marT="0" marB="0" anchor="ctr">
                    <a:lnL>
                      <a:noFill/>
                    </a:lnL>
                    <a:lnR>
                      <a:noFill/>
                    </a:lnR>
                    <a:lnB>
                      <a:noFill/>
                    </a:lnB>
                  </a:tcPr>
                </a:tc>
                <a:tc>
                  <a:txBody>
                    <a:bodyPr/>
                    <a:lstStyle/>
                    <a:p>
                      <a:endParaRPr lang="en-US" sz="600"/>
                    </a:p>
                  </a:txBody>
                  <a:tcPr marL="28826" marR="28826" marT="14413" marB="14413">
                    <a:lnL>
                      <a:noFill/>
                    </a:lnL>
                  </a:tcPr>
                </a:tc>
                <a:tc>
                  <a:txBody>
                    <a:bodyPr/>
                    <a:lstStyle/>
                    <a:p>
                      <a:endParaRPr lang="en-US" sz="600"/>
                    </a:p>
                  </a:txBody>
                  <a:tcPr marL="28826" marR="28826" marT="14413" marB="14413"/>
                </a:tc>
                <a:extLst>
                  <a:ext uri="{0D108BD9-81ED-4DB2-BD59-A6C34878D82A}">
                    <a16:rowId xmlns:a16="http://schemas.microsoft.com/office/drawing/2014/main" val="10011"/>
                  </a:ext>
                </a:extLst>
              </a:tr>
              <a:tr h="120283">
                <a:tc>
                  <a:txBody>
                    <a:bodyPr/>
                    <a:lstStyle/>
                    <a:p>
                      <a:endParaRPr lang="en-US" sz="600"/>
                    </a:p>
                  </a:txBody>
                  <a:tcPr marL="0" marR="0" marT="0" marB="0" anchor="ctr">
                    <a:lnL>
                      <a:noFill/>
                    </a:lnL>
                    <a:lnR>
                      <a:noFill/>
                    </a:lnR>
                    <a:lnT>
                      <a:noFill/>
                    </a:lnT>
                    <a:lnB>
                      <a:noFill/>
                    </a:lnB>
                  </a:tcPr>
                </a:tc>
                <a:tc>
                  <a:txBody>
                    <a:bodyPr/>
                    <a:lstStyle/>
                    <a:p>
                      <a:endParaRPr lang="en-US" sz="600"/>
                    </a:p>
                  </a:txBody>
                  <a:tcPr marL="28826" marR="28826" marT="14413" marB="14413">
                    <a:lnL>
                      <a:noFill/>
                    </a:lnL>
                    <a:lnT>
                      <a:noFill/>
                    </a:lnT>
                  </a:tcPr>
                </a:tc>
                <a:tc>
                  <a:txBody>
                    <a:bodyPr/>
                    <a:lstStyle/>
                    <a:p>
                      <a:endParaRPr lang="en-US" sz="600"/>
                    </a:p>
                  </a:txBody>
                  <a:tcPr marL="28826" marR="28826" marT="14413" marB="14413">
                    <a:lnT>
                      <a:noFill/>
                    </a:lnT>
                  </a:tcPr>
                </a:tc>
                <a:tc>
                  <a:txBody>
                    <a:bodyPr/>
                    <a:lstStyle/>
                    <a:p>
                      <a:endParaRPr lang="en-US" sz="600"/>
                    </a:p>
                  </a:txBody>
                  <a:tcPr marL="28826" marR="28826" marT="14413" marB="14413"/>
                </a:tc>
                <a:tc>
                  <a:txBody>
                    <a:bodyPr/>
                    <a:lstStyle/>
                    <a:p>
                      <a:endParaRPr lang="en-US" sz="600"/>
                    </a:p>
                  </a:txBody>
                  <a:tcPr marL="28826" marR="28826" marT="14413" marB="14413"/>
                </a:tc>
                <a:extLst>
                  <a:ext uri="{0D108BD9-81ED-4DB2-BD59-A6C34878D82A}">
                    <a16:rowId xmlns:a16="http://schemas.microsoft.com/office/drawing/2014/main" val="10012"/>
                  </a:ext>
                </a:extLst>
              </a:tr>
              <a:tr h="120283">
                <a:tc gridSpan="3">
                  <a:txBody>
                    <a:bodyPr/>
                    <a:lstStyle/>
                    <a:p>
                      <a:r>
                        <a:rPr lang="en-US" sz="600"/>
                        <a:t>  </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endParaRPr lang="en-US" sz="600"/>
                    </a:p>
                  </a:txBody>
                  <a:tcPr marL="28826" marR="28826" marT="14413" marB="14413">
                    <a:lnL>
                      <a:noFill/>
                    </a:lnL>
                  </a:tcPr>
                </a:tc>
                <a:tc>
                  <a:txBody>
                    <a:bodyPr/>
                    <a:lstStyle/>
                    <a:p>
                      <a:endParaRPr lang="en-US" sz="600"/>
                    </a:p>
                  </a:txBody>
                  <a:tcPr marL="28826" marR="28826" marT="14413" marB="14413"/>
                </a:tc>
                <a:extLst>
                  <a:ext uri="{0D108BD9-81ED-4DB2-BD59-A6C34878D82A}">
                    <a16:rowId xmlns:a16="http://schemas.microsoft.com/office/drawing/2014/main" val="10013"/>
                  </a:ext>
                </a:extLst>
              </a:tr>
              <a:tr h="548735">
                <a:tc>
                  <a:txBody>
                    <a:bodyPr/>
                    <a:lstStyle/>
                    <a:p>
                      <a:endParaRPr lang="en-US" sz="600"/>
                    </a:p>
                  </a:txBody>
                  <a:tcPr marL="0" marR="0" marT="0" marB="0" anchor="ctr">
                    <a:lnL>
                      <a:noFill/>
                    </a:lnL>
                    <a:lnR>
                      <a:noFill/>
                    </a:lnR>
                    <a:lnT>
                      <a:noFill/>
                    </a:lnT>
                    <a:lnB>
                      <a:noFill/>
                    </a:lnB>
                  </a:tcPr>
                </a:tc>
                <a:tc>
                  <a:txBody>
                    <a:bodyPr/>
                    <a:lstStyle/>
                    <a:p>
                      <a:pPr algn="ctr"/>
                      <a:r>
                        <a:rPr lang="en-US" sz="600"/>
                        <a:t>Red Gentleman to Yellow Gentleman.  "Pale face 'fraid you crowd him out , as he did me."</a:t>
                      </a:r>
                    </a:p>
                  </a:txBody>
                  <a:tcPr marL="0" marR="0" marT="0" marB="0" anchor="ctr">
                    <a:lnL>
                      <a:noFill/>
                    </a:lnL>
                    <a:lnR>
                      <a:noFill/>
                    </a:lnR>
                    <a:lnT>
                      <a:noFill/>
                    </a:lnT>
                    <a:lnB>
                      <a:noFill/>
                    </a:lnB>
                  </a:tcPr>
                </a:tc>
                <a:tc>
                  <a:txBody>
                    <a:bodyPr/>
                    <a:lstStyle/>
                    <a:p>
                      <a:endParaRPr lang="en-US" sz="600"/>
                    </a:p>
                  </a:txBody>
                  <a:tcPr marL="0" marR="0" marT="0" marB="0" anchor="ctr">
                    <a:lnL>
                      <a:noFill/>
                    </a:lnL>
                    <a:lnR>
                      <a:noFill/>
                    </a:lnR>
                    <a:lnT>
                      <a:noFill/>
                    </a:lnT>
                    <a:lnB>
                      <a:noFill/>
                    </a:lnB>
                  </a:tcPr>
                </a:tc>
                <a:tc>
                  <a:txBody>
                    <a:bodyPr/>
                    <a:lstStyle/>
                    <a:p>
                      <a:endParaRPr lang="en-US" sz="600"/>
                    </a:p>
                  </a:txBody>
                  <a:tcPr marL="28826" marR="28826" marT="14413" marB="14413">
                    <a:lnL>
                      <a:noFill/>
                    </a:lnL>
                  </a:tcPr>
                </a:tc>
                <a:tc>
                  <a:txBody>
                    <a:bodyPr/>
                    <a:lstStyle/>
                    <a:p>
                      <a:endParaRPr lang="en-US" sz="600"/>
                    </a:p>
                  </a:txBody>
                  <a:tcPr marL="28826" marR="28826" marT="14413" marB="14413"/>
                </a:tc>
                <a:extLst>
                  <a:ext uri="{0D108BD9-81ED-4DB2-BD59-A6C34878D82A}">
                    <a16:rowId xmlns:a16="http://schemas.microsoft.com/office/drawing/2014/main" val="10014"/>
                  </a:ext>
                </a:extLst>
              </a:tr>
              <a:tr h="120283">
                <a:tc>
                  <a:txBody>
                    <a:bodyPr/>
                    <a:lstStyle/>
                    <a:p>
                      <a:r>
                        <a:rPr lang="en-US" sz="600"/>
                        <a:t>  </a:t>
                      </a:r>
                    </a:p>
                  </a:txBody>
                  <a:tcPr marL="0" marR="0" marT="0" marB="0" anchor="ctr">
                    <a:lnL>
                      <a:noFill/>
                    </a:lnL>
                    <a:lnR>
                      <a:noFill/>
                    </a:lnR>
                    <a:lnT>
                      <a:noFill/>
                    </a:lnT>
                    <a:lnB>
                      <a:noFill/>
                    </a:lnB>
                  </a:tcPr>
                </a:tc>
                <a:tc>
                  <a:txBody>
                    <a:bodyPr/>
                    <a:lstStyle/>
                    <a:p>
                      <a:endParaRPr lang="en-US" sz="600"/>
                    </a:p>
                  </a:txBody>
                  <a:tcPr marL="28826" marR="28826" marT="14413" marB="14413">
                    <a:lnL>
                      <a:noFill/>
                    </a:lnL>
                    <a:lnT>
                      <a:noFill/>
                    </a:lnT>
                  </a:tcPr>
                </a:tc>
                <a:tc>
                  <a:txBody>
                    <a:bodyPr/>
                    <a:lstStyle/>
                    <a:p>
                      <a:endParaRPr lang="en-US" sz="600"/>
                    </a:p>
                  </a:txBody>
                  <a:tcPr marL="28826" marR="28826" marT="14413" marB="14413">
                    <a:lnT>
                      <a:noFill/>
                    </a:lnT>
                  </a:tcPr>
                </a:tc>
                <a:tc>
                  <a:txBody>
                    <a:bodyPr/>
                    <a:lstStyle/>
                    <a:p>
                      <a:endParaRPr lang="en-US" sz="600"/>
                    </a:p>
                  </a:txBody>
                  <a:tcPr marL="28826" marR="28826" marT="14413" marB="14413"/>
                </a:tc>
                <a:tc>
                  <a:txBody>
                    <a:bodyPr/>
                    <a:lstStyle/>
                    <a:p>
                      <a:endParaRPr lang="en-US" sz="600"/>
                    </a:p>
                  </a:txBody>
                  <a:tcPr marL="28826" marR="28826" marT="14413" marB="14413"/>
                </a:tc>
                <a:extLst>
                  <a:ext uri="{0D108BD9-81ED-4DB2-BD59-A6C34878D82A}">
                    <a16:rowId xmlns:a16="http://schemas.microsoft.com/office/drawing/2014/main" val="10015"/>
                  </a:ext>
                </a:extLst>
              </a:tr>
              <a:tr h="120283">
                <a:tc>
                  <a:txBody>
                    <a:bodyPr/>
                    <a:lstStyle/>
                    <a:p>
                      <a:endParaRPr lang="en-US" sz="600"/>
                    </a:p>
                  </a:txBody>
                  <a:tcPr marL="0" marR="0" marT="0" marB="0" anchor="ctr">
                    <a:lnL>
                      <a:noFill/>
                    </a:lnL>
                    <a:lnR>
                      <a:noFill/>
                    </a:lnR>
                    <a:lnT>
                      <a:noFill/>
                    </a:lnT>
                    <a:lnB>
                      <a:noFill/>
                    </a:lnB>
                  </a:tcPr>
                </a:tc>
                <a:tc>
                  <a:txBody>
                    <a:bodyPr/>
                    <a:lstStyle/>
                    <a:p>
                      <a:endParaRPr lang="en-US" sz="600"/>
                    </a:p>
                  </a:txBody>
                  <a:tcPr marL="28826" marR="28826" marT="14413" marB="14413">
                    <a:lnL>
                      <a:noFill/>
                    </a:lnL>
                  </a:tcPr>
                </a:tc>
                <a:tc>
                  <a:txBody>
                    <a:bodyPr/>
                    <a:lstStyle/>
                    <a:p>
                      <a:endParaRPr lang="en-US" sz="600"/>
                    </a:p>
                  </a:txBody>
                  <a:tcPr marL="28826" marR="28826" marT="14413" marB="14413"/>
                </a:tc>
                <a:tc>
                  <a:txBody>
                    <a:bodyPr/>
                    <a:lstStyle/>
                    <a:p>
                      <a:endParaRPr lang="en-US" sz="600"/>
                    </a:p>
                  </a:txBody>
                  <a:tcPr marL="28826" marR="28826" marT="14413" marB="14413"/>
                </a:tc>
                <a:tc>
                  <a:txBody>
                    <a:bodyPr/>
                    <a:lstStyle/>
                    <a:p>
                      <a:endParaRPr lang="en-US" sz="600"/>
                    </a:p>
                  </a:txBody>
                  <a:tcPr marL="28826" marR="28826" marT="14413" marB="14413"/>
                </a:tc>
                <a:extLst>
                  <a:ext uri="{0D108BD9-81ED-4DB2-BD59-A6C34878D82A}">
                    <a16:rowId xmlns:a16="http://schemas.microsoft.com/office/drawing/2014/main" val="10016"/>
                  </a:ext>
                </a:extLst>
              </a:tr>
              <a:tr h="120283">
                <a:tc>
                  <a:txBody>
                    <a:bodyPr/>
                    <a:lstStyle/>
                    <a:p>
                      <a:endParaRPr lang="en-US" sz="600"/>
                    </a:p>
                  </a:txBody>
                  <a:tcPr marL="0" marR="0" marT="0" marB="0" anchor="ctr">
                    <a:lnL>
                      <a:noFill/>
                    </a:lnL>
                    <a:lnR>
                      <a:noFill/>
                    </a:lnR>
                    <a:lnT>
                      <a:noFill/>
                    </a:lnT>
                    <a:lnB>
                      <a:noFill/>
                    </a:lnB>
                  </a:tcPr>
                </a:tc>
                <a:tc>
                  <a:txBody>
                    <a:bodyPr/>
                    <a:lstStyle/>
                    <a:p>
                      <a:endParaRPr lang="en-US" sz="600"/>
                    </a:p>
                  </a:txBody>
                  <a:tcPr marL="0" marR="0" marT="0" marB="0" anchor="ctr">
                    <a:lnL>
                      <a:noFill/>
                    </a:lnL>
                    <a:lnR>
                      <a:noFill/>
                    </a:lnR>
                    <a:lnB>
                      <a:noFill/>
                    </a:lnB>
                  </a:tcPr>
                </a:tc>
                <a:tc>
                  <a:txBody>
                    <a:bodyPr/>
                    <a:lstStyle/>
                    <a:p>
                      <a:endParaRPr lang="en-US" sz="600"/>
                    </a:p>
                  </a:txBody>
                  <a:tcPr marL="0" marR="0" marT="0" marB="0" anchor="ctr">
                    <a:lnL>
                      <a:noFill/>
                    </a:lnL>
                    <a:lnR>
                      <a:noFill/>
                    </a:lnR>
                    <a:lnB>
                      <a:noFill/>
                    </a:lnB>
                  </a:tcPr>
                </a:tc>
                <a:tc>
                  <a:txBody>
                    <a:bodyPr/>
                    <a:lstStyle/>
                    <a:p>
                      <a:endParaRPr lang="en-US" sz="600"/>
                    </a:p>
                  </a:txBody>
                  <a:tcPr marL="28826" marR="28826" marT="14413" marB="14413">
                    <a:lnL>
                      <a:noFill/>
                    </a:lnL>
                  </a:tcPr>
                </a:tc>
                <a:tc>
                  <a:txBody>
                    <a:bodyPr/>
                    <a:lstStyle/>
                    <a:p>
                      <a:endParaRPr lang="en-US" sz="600"/>
                    </a:p>
                  </a:txBody>
                  <a:tcPr marL="28826" marR="28826" marT="14413" marB="14413"/>
                </a:tc>
                <a:extLst>
                  <a:ext uri="{0D108BD9-81ED-4DB2-BD59-A6C34878D82A}">
                    <a16:rowId xmlns:a16="http://schemas.microsoft.com/office/drawing/2014/main" val="10017"/>
                  </a:ext>
                </a:extLst>
              </a:tr>
              <a:tr h="120283">
                <a:tc>
                  <a:txBody>
                    <a:bodyPr/>
                    <a:lstStyle/>
                    <a:p>
                      <a:endParaRPr lang="en-US" sz="600"/>
                    </a:p>
                  </a:txBody>
                  <a:tcPr marL="0" marR="0" marT="0" marB="0" anchor="ctr">
                    <a:lnL>
                      <a:noFill/>
                    </a:lnL>
                    <a:lnR>
                      <a:noFill/>
                    </a:lnR>
                    <a:lnT>
                      <a:noFill/>
                    </a:lnT>
                    <a:lnB>
                      <a:noFill/>
                    </a:lnB>
                  </a:tcPr>
                </a:tc>
                <a:tc>
                  <a:txBody>
                    <a:bodyPr/>
                    <a:lstStyle/>
                    <a:p>
                      <a:endParaRPr lang="en-US" sz="600"/>
                    </a:p>
                  </a:txBody>
                  <a:tcPr marL="28826" marR="28826" marT="14413" marB="14413">
                    <a:lnL>
                      <a:noFill/>
                    </a:lnL>
                    <a:lnT>
                      <a:noFill/>
                    </a:lnT>
                  </a:tcPr>
                </a:tc>
                <a:tc>
                  <a:txBody>
                    <a:bodyPr/>
                    <a:lstStyle/>
                    <a:p>
                      <a:endParaRPr lang="en-US" sz="600"/>
                    </a:p>
                  </a:txBody>
                  <a:tcPr marL="28826" marR="28826" marT="14413" marB="14413">
                    <a:lnT>
                      <a:noFill/>
                    </a:lnT>
                  </a:tcPr>
                </a:tc>
                <a:tc>
                  <a:txBody>
                    <a:bodyPr/>
                    <a:lstStyle/>
                    <a:p>
                      <a:endParaRPr lang="en-US" sz="600"/>
                    </a:p>
                  </a:txBody>
                  <a:tcPr marL="28826" marR="28826" marT="14413" marB="14413"/>
                </a:tc>
                <a:tc>
                  <a:txBody>
                    <a:bodyPr/>
                    <a:lstStyle/>
                    <a:p>
                      <a:endParaRPr lang="en-US" sz="600"/>
                    </a:p>
                  </a:txBody>
                  <a:tcPr marL="28826" marR="28826" marT="14413" marB="14413"/>
                </a:tc>
                <a:extLst>
                  <a:ext uri="{0D108BD9-81ED-4DB2-BD59-A6C34878D82A}">
                    <a16:rowId xmlns:a16="http://schemas.microsoft.com/office/drawing/2014/main" val="10018"/>
                  </a:ext>
                </a:extLst>
              </a:tr>
              <a:tr h="1097469">
                <a:tc>
                  <a:txBody>
                    <a:bodyPr/>
                    <a:lstStyle/>
                    <a:p>
                      <a:endParaRPr lang="en-US" sz="600"/>
                    </a:p>
                  </a:txBody>
                  <a:tcPr marL="0" marR="0" marT="0" marB="0" anchor="ctr">
                    <a:lnL>
                      <a:noFill/>
                    </a:lnL>
                    <a:lnR>
                      <a:noFill/>
                    </a:lnR>
                    <a:lnT>
                      <a:noFill/>
                    </a:lnT>
                    <a:lnB>
                      <a:noFill/>
                    </a:lnB>
                  </a:tcPr>
                </a:tc>
                <a:tc>
                  <a:txBody>
                    <a:bodyPr/>
                    <a:lstStyle/>
                    <a:p>
                      <a:r>
                        <a:rPr lang="en-US" sz="600" b="1"/>
                        <a:t>This site is brought to you by…</a:t>
                      </a:r>
                      <a:r>
                        <a:rPr lang="en-US" sz="600"/>
                        <a:t/>
                      </a:r>
                      <a:br>
                        <a:rPr lang="en-US" sz="600"/>
                      </a:br>
                      <a:r>
                        <a:rPr lang="en-US" sz="600"/>
                        <a:t/>
                      </a:r>
                      <a:br>
                        <a:rPr lang="en-US" sz="600"/>
                      </a:br>
                      <a:r>
                        <a:rPr lang="en-US" sz="600"/>
                        <a:t>Website and all Content © 1998-1999 HarpWeek, LLC</a:t>
                      </a:r>
                      <a:br>
                        <a:rPr lang="en-US" sz="600"/>
                      </a:br>
                      <a:r>
                        <a:rPr lang="en-US" sz="600"/>
                        <a:t>Please report problems to </a:t>
                      </a:r>
                      <a:r>
                        <a:rPr lang="en-US" sz="600">
                          <a:hlinkClick r:id="rId4"/>
                        </a:rPr>
                        <a:t>webmaster@harpweek.com</a:t>
                      </a:r>
                      <a:endParaRPr lang="en-US" sz="600"/>
                    </a:p>
                  </a:txBody>
                  <a:tcPr marL="0" marR="0" marT="0" marB="0" anchor="ctr">
                    <a:lnL>
                      <a:noFill/>
                    </a:lnL>
                    <a:lnR>
                      <a:noFill/>
                    </a:lnR>
                    <a:lnB>
                      <a:noFill/>
                    </a:lnB>
                  </a:tcPr>
                </a:tc>
                <a:tc>
                  <a:txBody>
                    <a:bodyPr/>
                    <a:lstStyle/>
                    <a:p>
                      <a:endParaRPr lang="en-US" sz="600"/>
                    </a:p>
                  </a:txBody>
                  <a:tcPr marL="0" marR="0" marT="0" marB="0" anchor="ctr">
                    <a:lnL>
                      <a:noFill/>
                    </a:lnL>
                    <a:lnR>
                      <a:noFill/>
                    </a:lnR>
                    <a:lnB>
                      <a:noFill/>
                    </a:lnB>
                  </a:tcPr>
                </a:tc>
                <a:tc>
                  <a:txBody>
                    <a:bodyPr/>
                    <a:lstStyle/>
                    <a:p>
                      <a:endParaRPr lang="en-US" sz="600"/>
                    </a:p>
                  </a:txBody>
                  <a:tcPr marL="28826" marR="28826" marT="14413" marB="14413">
                    <a:lnL>
                      <a:noFill/>
                    </a:lnL>
                  </a:tcPr>
                </a:tc>
                <a:tc>
                  <a:txBody>
                    <a:bodyPr/>
                    <a:lstStyle/>
                    <a:p>
                      <a:endParaRPr lang="en-US" sz="600" dirty="0"/>
                    </a:p>
                  </a:txBody>
                  <a:tcPr marL="28826" marR="28826" marT="14413" marB="14413"/>
                </a:tc>
                <a:extLst>
                  <a:ext uri="{0D108BD9-81ED-4DB2-BD59-A6C34878D82A}">
                    <a16:rowId xmlns:a16="http://schemas.microsoft.com/office/drawing/2014/main" val="10019"/>
                  </a:ext>
                </a:extLst>
              </a:tr>
            </a:tbl>
          </a:graphicData>
        </a:graphic>
      </p:graphicFrame>
      <p:pic>
        <p:nvPicPr>
          <p:cNvPr id="3204" name="Picture 1" descr="http://immigrants.harpweek.com/ChineseAmericans/Illustrations/images/1221w5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0"/>
            <a:ext cx="4038600"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5" name="Picture 2" descr="HarpWeekLogo8.gif (4566 byt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621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06" name="TextBox 11"/>
          <p:cNvSpPr txBox="1">
            <a:spLocks noChangeArrowheads="1"/>
          </p:cNvSpPr>
          <p:nvPr/>
        </p:nvSpPr>
        <p:spPr bwMode="auto">
          <a:xfrm>
            <a:off x="304800" y="5410200"/>
            <a:ext cx="85899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i="1">
                <a:latin typeface="Calibri" panose="020F0502020204030204" pitchFamily="34" charset="0"/>
              </a:rPr>
              <a:t>Red Gentleman to Yellow Gentleman.  "Pale face 'fraid you crowd him out , as he did me."</a:t>
            </a:r>
          </a:p>
        </p:txBody>
      </p:sp>
      <p:sp>
        <p:nvSpPr>
          <p:cNvPr id="3207" name="TextBox 7"/>
          <p:cNvSpPr txBox="1">
            <a:spLocks noChangeArrowheads="1"/>
          </p:cNvSpPr>
          <p:nvPr/>
        </p:nvSpPr>
        <p:spPr bwMode="auto">
          <a:xfrm>
            <a:off x="533400" y="6172200"/>
            <a:ext cx="8383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Source: Thomas Nast from Harpers Weekly February 1879, www.harpweek.com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2041525"/>
          <a:ext cx="6095999" cy="2776536"/>
        </p:xfrm>
        <a:graphic>
          <a:graphicData uri="http://schemas.openxmlformats.org/drawingml/2006/table">
            <a:tbl>
              <a:tblPr/>
              <a:tblGrid>
                <a:gridCol w="2249943">
                  <a:extLst>
                    <a:ext uri="{9D8B030D-6E8A-4147-A177-3AD203B41FA5}">
                      <a16:colId xmlns:a16="http://schemas.microsoft.com/office/drawing/2014/main" val="20000"/>
                    </a:ext>
                  </a:extLst>
                </a:gridCol>
                <a:gridCol w="2179432">
                  <a:extLst>
                    <a:ext uri="{9D8B030D-6E8A-4147-A177-3AD203B41FA5}">
                      <a16:colId xmlns:a16="http://schemas.microsoft.com/office/drawing/2014/main" val="20001"/>
                    </a:ext>
                  </a:extLst>
                </a:gridCol>
                <a:gridCol w="580113">
                  <a:extLst>
                    <a:ext uri="{9D8B030D-6E8A-4147-A177-3AD203B41FA5}">
                      <a16:colId xmlns:a16="http://schemas.microsoft.com/office/drawing/2014/main" val="20002"/>
                    </a:ext>
                  </a:extLst>
                </a:gridCol>
                <a:gridCol w="522423">
                  <a:extLst>
                    <a:ext uri="{9D8B030D-6E8A-4147-A177-3AD203B41FA5}">
                      <a16:colId xmlns:a16="http://schemas.microsoft.com/office/drawing/2014/main" val="20003"/>
                    </a:ext>
                  </a:extLst>
                </a:gridCol>
                <a:gridCol w="564088">
                  <a:extLst>
                    <a:ext uri="{9D8B030D-6E8A-4147-A177-3AD203B41FA5}">
                      <a16:colId xmlns:a16="http://schemas.microsoft.com/office/drawing/2014/main" val="20004"/>
                    </a:ext>
                  </a:extLst>
                </a:gridCol>
              </a:tblGrid>
              <a:tr h="292267">
                <a:tc>
                  <a:txBody>
                    <a:bodyPr/>
                    <a:lstStyle/>
                    <a:p>
                      <a:endParaRPr lang="en-US" sz="1400"/>
                    </a:p>
                  </a:txBody>
                  <a:tcPr marL="0" marR="0" marT="0" marB="0" anchor="ctr">
                    <a:lnL>
                      <a:noFill/>
                    </a:lnL>
                    <a:lnR>
                      <a:noFill/>
                    </a:lnR>
                    <a:lnT>
                      <a:noFill/>
                    </a:lnT>
                    <a:lnB>
                      <a:noFill/>
                    </a:lnB>
                  </a:tcPr>
                </a:tc>
                <a:tc>
                  <a:txBody>
                    <a:bodyPr/>
                    <a:lstStyle/>
                    <a:p>
                      <a:endParaRPr lang="en-US" sz="1400"/>
                    </a:p>
                  </a:txBody>
                  <a:tcPr marL="73061" marR="73061" marT="36533" marB="36533">
                    <a:lnL>
                      <a:noFill/>
                    </a:lnL>
                  </a:tcPr>
                </a:tc>
                <a:tc>
                  <a:txBody>
                    <a:bodyPr/>
                    <a:lstStyle/>
                    <a:p>
                      <a:endParaRPr lang="en-US" sz="1400"/>
                    </a:p>
                  </a:txBody>
                  <a:tcPr marL="73061" marR="73061" marT="36533" marB="36533"/>
                </a:tc>
                <a:tc>
                  <a:txBody>
                    <a:bodyPr/>
                    <a:lstStyle/>
                    <a:p>
                      <a:endParaRPr lang="en-US" sz="1400"/>
                    </a:p>
                  </a:txBody>
                  <a:tcPr marL="73061" marR="73061" marT="36533" marB="36533"/>
                </a:tc>
                <a:tc>
                  <a:txBody>
                    <a:bodyPr/>
                    <a:lstStyle/>
                    <a:p>
                      <a:endParaRPr lang="en-US" sz="1400"/>
                    </a:p>
                  </a:txBody>
                  <a:tcPr marL="73061" marR="73061" marT="36533" marB="36533"/>
                </a:tc>
                <a:extLst>
                  <a:ext uri="{0D108BD9-81ED-4DB2-BD59-A6C34878D82A}">
                    <a16:rowId xmlns:a16="http://schemas.microsoft.com/office/drawing/2014/main" val="10000"/>
                  </a:ext>
                </a:extLst>
              </a:tr>
              <a:tr h="438400">
                <a:tc>
                  <a:txBody>
                    <a:bodyPr/>
                    <a:lstStyle/>
                    <a:p>
                      <a:pPr algn="ctr"/>
                      <a:r>
                        <a:rPr lang="en-US" sz="1400"/>
                        <a:t>Uncle Sam's Thanksgiving Dinner</a:t>
                      </a:r>
                    </a:p>
                  </a:txBody>
                  <a:tcPr marL="0" marR="0" marT="0" marB="0" anchor="ctr">
                    <a:lnL>
                      <a:noFill/>
                    </a:lnL>
                    <a:lnR>
                      <a:noFill/>
                    </a:lnR>
                    <a:lnT>
                      <a:noFill/>
                    </a:lnT>
                    <a:lnB>
                      <a:noFill/>
                    </a:lnB>
                  </a:tcPr>
                </a:tc>
                <a:tc>
                  <a:txBody>
                    <a:bodyPr/>
                    <a:lstStyle/>
                    <a:p>
                      <a:endParaRPr lang="en-US" sz="1400"/>
                    </a:p>
                  </a:txBody>
                  <a:tcPr marL="0" marR="0" marT="0" marB="0" anchor="ctr">
                    <a:lnL>
                      <a:noFill/>
                    </a:lnL>
                    <a:lnR>
                      <a:noFill/>
                    </a:lnR>
                    <a:lnB>
                      <a:noFill/>
                    </a:lnB>
                  </a:tcPr>
                </a:tc>
                <a:tc>
                  <a:txBody>
                    <a:bodyPr/>
                    <a:lstStyle/>
                    <a:p>
                      <a:endParaRPr lang="en-US" sz="1400"/>
                    </a:p>
                  </a:txBody>
                  <a:tcPr marL="73061" marR="73061" marT="36533" marB="36533">
                    <a:lnL>
                      <a:noFill/>
                    </a:lnL>
                  </a:tcPr>
                </a:tc>
                <a:tc>
                  <a:txBody>
                    <a:bodyPr/>
                    <a:lstStyle/>
                    <a:p>
                      <a:endParaRPr lang="en-US" sz="1400"/>
                    </a:p>
                  </a:txBody>
                  <a:tcPr marL="73061" marR="73061" marT="36533" marB="36533"/>
                </a:tc>
                <a:tc>
                  <a:txBody>
                    <a:bodyPr/>
                    <a:lstStyle/>
                    <a:p>
                      <a:endParaRPr lang="en-US" sz="1400"/>
                    </a:p>
                  </a:txBody>
                  <a:tcPr marL="73061" marR="73061" marT="36533" marB="36533"/>
                </a:tc>
                <a:extLst>
                  <a:ext uri="{0D108BD9-81ED-4DB2-BD59-A6C34878D82A}">
                    <a16:rowId xmlns:a16="http://schemas.microsoft.com/office/drawing/2014/main" val="10001"/>
                  </a:ext>
                </a:extLst>
              </a:tr>
              <a:tr h="292267">
                <a:tc>
                  <a:txBody>
                    <a:bodyPr/>
                    <a:lstStyle/>
                    <a:p>
                      <a:endParaRPr lang="en-US" sz="1400"/>
                    </a:p>
                  </a:txBody>
                  <a:tcPr marL="0" marR="0" marT="0" marB="0" anchor="ctr">
                    <a:lnL>
                      <a:noFill/>
                    </a:lnL>
                    <a:lnR>
                      <a:noFill/>
                    </a:lnR>
                    <a:lnT>
                      <a:noFill/>
                    </a:lnT>
                    <a:lnB>
                      <a:noFill/>
                    </a:lnB>
                  </a:tcPr>
                </a:tc>
                <a:tc>
                  <a:txBody>
                    <a:bodyPr/>
                    <a:lstStyle/>
                    <a:p>
                      <a:endParaRPr lang="en-US" sz="1400"/>
                    </a:p>
                  </a:txBody>
                  <a:tcPr marL="73061" marR="73061" marT="36533" marB="36533">
                    <a:lnL>
                      <a:noFill/>
                    </a:lnL>
                    <a:lnT>
                      <a:noFill/>
                    </a:lnT>
                  </a:tcPr>
                </a:tc>
                <a:tc>
                  <a:txBody>
                    <a:bodyPr/>
                    <a:lstStyle/>
                    <a:p>
                      <a:endParaRPr lang="en-US" sz="1400"/>
                    </a:p>
                  </a:txBody>
                  <a:tcPr marL="73061" marR="73061" marT="36533" marB="36533"/>
                </a:tc>
                <a:tc>
                  <a:txBody>
                    <a:bodyPr/>
                    <a:lstStyle/>
                    <a:p>
                      <a:endParaRPr lang="en-US" sz="1400"/>
                    </a:p>
                  </a:txBody>
                  <a:tcPr marL="73061" marR="73061" marT="36533" marB="36533"/>
                </a:tc>
                <a:tc>
                  <a:txBody>
                    <a:bodyPr/>
                    <a:lstStyle/>
                    <a:p>
                      <a:endParaRPr lang="en-US" sz="1400"/>
                    </a:p>
                  </a:txBody>
                  <a:tcPr marL="73061" marR="73061" marT="36533" marB="36533"/>
                </a:tc>
                <a:extLst>
                  <a:ext uri="{0D108BD9-81ED-4DB2-BD59-A6C34878D82A}">
                    <a16:rowId xmlns:a16="http://schemas.microsoft.com/office/drawing/2014/main" val="10002"/>
                  </a:ext>
                </a:extLst>
              </a:tr>
              <a:tr h="219200">
                <a:tc gridSpan="5">
                  <a:txBody>
                    <a:bodyPr/>
                    <a:lstStyle/>
                    <a:p>
                      <a:r>
                        <a:rPr lang="en-US" sz="1400"/>
                        <a:t>  </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657601">
                <a:tc>
                  <a:txBody>
                    <a:bodyPr/>
                    <a:lstStyle/>
                    <a:p>
                      <a:endParaRPr lang="en-US" sz="1400"/>
                    </a:p>
                  </a:txBody>
                  <a:tcPr marL="0" marR="0" marT="0" marB="0" anchor="ctr">
                    <a:lnL>
                      <a:noFill/>
                    </a:lnL>
                    <a:lnR>
                      <a:noFill/>
                    </a:lnR>
                    <a:lnT>
                      <a:noFill/>
                    </a:lnT>
                    <a:lnB>
                      <a:noFill/>
                    </a:lnB>
                  </a:tcPr>
                </a:tc>
                <a:tc>
                  <a:txBody>
                    <a:bodyPr/>
                    <a:lstStyle/>
                    <a:p>
                      <a:r>
                        <a:rPr lang="da-DK" sz="1400"/>
                        <a:t>November 20, 1869, page 745</a:t>
                      </a:r>
                    </a:p>
                  </a:txBody>
                  <a:tcPr marL="0" marR="0" marT="0" marB="0" anchor="ctr">
                    <a:lnL>
                      <a:noFill/>
                    </a:lnL>
                    <a:lnR>
                      <a:noFill/>
                    </a:lnR>
                    <a:lnT>
                      <a:noFill/>
                    </a:lnT>
                    <a:lnB>
                      <a:noFill/>
                    </a:lnB>
                  </a:tcPr>
                </a:tc>
                <a:tc>
                  <a:txBody>
                    <a:bodyPr/>
                    <a:lstStyle/>
                    <a:p>
                      <a:endParaRPr lang="en-US" sz="1400"/>
                    </a:p>
                  </a:txBody>
                  <a:tcPr marL="0" marR="0" marT="0" marB="0" anchor="ctr">
                    <a:lnL>
                      <a:noFill/>
                    </a:lnL>
                    <a:lnR>
                      <a:noFill/>
                    </a:lnR>
                    <a:lnT>
                      <a:noFill/>
                    </a:lnT>
                    <a:lnB>
                      <a:noFill/>
                    </a:lnB>
                  </a:tcPr>
                </a:tc>
                <a:tc>
                  <a:txBody>
                    <a:bodyPr/>
                    <a:lstStyle/>
                    <a:p>
                      <a:pPr algn="r"/>
                      <a:r>
                        <a:rPr lang="en-US" sz="1400">
                          <a:hlinkClick r:id="rId2"/>
                        </a:rPr>
                        <a:t>view small image</a:t>
                      </a:r>
                      <a:endParaRPr lang="en-US" sz="1400"/>
                    </a:p>
                  </a:txBody>
                  <a:tcPr marL="0" marR="0" marT="0" marB="0" anchor="ctr">
                    <a:lnL>
                      <a:noFill/>
                    </a:lnL>
                    <a:lnR>
                      <a:noFill/>
                    </a:lnR>
                    <a:lnT>
                      <a:noFill/>
                    </a:lnT>
                    <a:lnB>
                      <a:noFill/>
                    </a:lnB>
                  </a:tcPr>
                </a:tc>
                <a:tc>
                  <a:txBody>
                    <a:bodyPr/>
                    <a:lstStyle/>
                    <a:p>
                      <a:endParaRPr lang="en-US" sz="1400"/>
                    </a:p>
                  </a:txBody>
                  <a:tcPr marL="0" marR="0" marT="0" marB="0" anchor="ctr">
                    <a:lnL>
                      <a:noFill/>
                    </a:lnL>
                    <a:lnR>
                      <a:noFill/>
                    </a:lnR>
                    <a:lnT>
                      <a:noFill/>
                    </a:lnT>
                    <a:lnB>
                      <a:noFill/>
                    </a:lnB>
                  </a:tcPr>
                </a:tc>
                <a:extLst>
                  <a:ext uri="{0D108BD9-81ED-4DB2-BD59-A6C34878D82A}">
                    <a16:rowId xmlns:a16="http://schemas.microsoft.com/office/drawing/2014/main" val="10004"/>
                  </a:ext>
                </a:extLst>
              </a:tr>
              <a:tr h="292267">
                <a:tc>
                  <a:txBody>
                    <a:bodyPr/>
                    <a:lstStyle/>
                    <a:p>
                      <a:r>
                        <a:rPr lang="en-US" sz="1400"/>
                        <a:t>  </a:t>
                      </a:r>
                    </a:p>
                  </a:txBody>
                  <a:tcPr marL="0" marR="0" marT="0" marB="0" anchor="ctr">
                    <a:lnL>
                      <a:noFill/>
                    </a:lnL>
                    <a:lnR>
                      <a:noFill/>
                    </a:lnR>
                    <a:lnT>
                      <a:noFill/>
                    </a:lnT>
                    <a:lnB>
                      <a:noFill/>
                    </a:lnB>
                  </a:tcPr>
                </a:tc>
                <a:tc>
                  <a:txBody>
                    <a:bodyPr/>
                    <a:lstStyle/>
                    <a:p>
                      <a:endParaRPr lang="en-US" sz="1400"/>
                    </a:p>
                  </a:txBody>
                  <a:tcPr marL="73061" marR="73061" marT="36533" marB="36533">
                    <a:lnL>
                      <a:noFill/>
                    </a:lnL>
                    <a:lnT>
                      <a:noFill/>
                    </a:lnT>
                  </a:tcPr>
                </a:tc>
                <a:tc>
                  <a:txBody>
                    <a:bodyPr/>
                    <a:lstStyle/>
                    <a:p>
                      <a:endParaRPr lang="en-US" sz="1400"/>
                    </a:p>
                  </a:txBody>
                  <a:tcPr marL="73061" marR="73061" marT="36533" marB="36533">
                    <a:lnT>
                      <a:noFill/>
                    </a:lnT>
                  </a:tcPr>
                </a:tc>
                <a:tc>
                  <a:txBody>
                    <a:bodyPr/>
                    <a:lstStyle/>
                    <a:p>
                      <a:endParaRPr lang="en-US" sz="1400"/>
                    </a:p>
                  </a:txBody>
                  <a:tcPr marL="73061" marR="73061" marT="36533" marB="36533">
                    <a:lnT>
                      <a:noFill/>
                    </a:lnT>
                  </a:tcPr>
                </a:tc>
                <a:tc>
                  <a:txBody>
                    <a:bodyPr/>
                    <a:lstStyle/>
                    <a:p>
                      <a:endParaRPr lang="en-US" sz="1400"/>
                    </a:p>
                  </a:txBody>
                  <a:tcPr marL="73061" marR="73061" marT="36533" marB="36533">
                    <a:lnT>
                      <a:noFill/>
                    </a:lnT>
                  </a:tcPr>
                </a:tc>
                <a:extLst>
                  <a:ext uri="{0D108BD9-81ED-4DB2-BD59-A6C34878D82A}">
                    <a16:rowId xmlns:a16="http://schemas.microsoft.com/office/drawing/2014/main" val="10005"/>
                  </a:ext>
                </a:extLst>
              </a:tr>
              <a:tr h="292267">
                <a:tc>
                  <a:txBody>
                    <a:bodyPr/>
                    <a:lstStyle/>
                    <a:p>
                      <a:endParaRPr lang="en-US" sz="1400"/>
                    </a:p>
                  </a:txBody>
                  <a:tcPr marL="0" marR="0" marT="0" marB="0" anchor="ctr">
                    <a:lnL>
                      <a:noFill/>
                    </a:lnL>
                    <a:lnR>
                      <a:noFill/>
                    </a:lnR>
                    <a:lnT>
                      <a:noFill/>
                    </a:lnT>
                    <a:lnB>
                      <a:noFill/>
                    </a:lnB>
                  </a:tcPr>
                </a:tc>
                <a:tc>
                  <a:txBody>
                    <a:bodyPr/>
                    <a:lstStyle/>
                    <a:p>
                      <a:endParaRPr lang="en-US" sz="1400"/>
                    </a:p>
                  </a:txBody>
                  <a:tcPr marL="73061" marR="73061" marT="36533" marB="36533">
                    <a:lnL>
                      <a:noFill/>
                    </a:lnL>
                  </a:tcPr>
                </a:tc>
                <a:tc>
                  <a:txBody>
                    <a:bodyPr/>
                    <a:lstStyle/>
                    <a:p>
                      <a:endParaRPr lang="en-US" sz="1400"/>
                    </a:p>
                  </a:txBody>
                  <a:tcPr marL="73061" marR="73061" marT="36533" marB="36533"/>
                </a:tc>
                <a:tc>
                  <a:txBody>
                    <a:bodyPr/>
                    <a:lstStyle/>
                    <a:p>
                      <a:endParaRPr lang="en-US" sz="1400"/>
                    </a:p>
                  </a:txBody>
                  <a:tcPr marL="73061" marR="73061" marT="36533" marB="36533"/>
                </a:tc>
                <a:tc>
                  <a:txBody>
                    <a:bodyPr/>
                    <a:lstStyle/>
                    <a:p>
                      <a:endParaRPr lang="en-US" sz="1400"/>
                    </a:p>
                  </a:txBody>
                  <a:tcPr marL="73061" marR="73061" marT="36533" marB="36533"/>
                </a:tc>
                <a:extLst>
                  <a:ext uri="{0D108BD9-81ED-4DB2-BD59-A6C34878D82A}">
                    <a16:rowId xmlns:a16="http://schemas.microsoft.com/office/drawing/2014/main" val="10006"/>
                  </a:ext>
                </a:extLst>
              </a:tr>
              <a:tr h="292267">
                <a:tc>
                  <a:txBody>
                    <a:bodyPr/>
                    <a:lstStyle/>
                    <a:p>
                      <a:endParaRPr lang="en-US" sz="1400"/>
                    </a:p>
                  </a:txBody>
                  <a:tcPr marL="0" marR="0" marT="0" marB="0" anchor="ctr">
                    <a:lnL>
                      <a:noFill/>
                    </a:lnL>
                    <a:lnR>
                      <a:noFill/>
                    </a:lnR>
                    <a:lnT>
                      <a:noFill/>
                    </a:lnT>
                    <a:lnB>
                      <a:noFill/>
                    </a:lnB>
                  </a:tcPr>
                </a:tc>
                <a:tc>
                  <a:txBody>
                    <a:bodyPr/>
                    <a:lstStyle/>
                    <a:p>
                      <a:endParaRPr lang="en-US" sz="1400"/>
                    </a:p>
                  </a:txBody>
                  <a:tcPr marL="0" marR="0" marT="0" marB="0" anchor="ctr">
                    <a:lnL>
                      <a:noFill/>
                    </a:lnL>
                    <a:lnR>
                      <a:noFill/>
                    </a:lnR>
                    <a:lnB>
                      <a:noFill/>
                    </a:lnB>
                  </a:tcPr>
                </a:tc>
                <a:tc>
                  <a:txBody>
                    <a:bodyPr/>
                    <a:lstStyle/>
                    <a:p>
                      <a:endParaRPr lang="en-US" sz="1400"/>
                    </a:p>
                  </a:txBody>
                  <a:tcPr marL="73061" marR="73061" marT="36533" marB="36533">
                    <a:lnL>
                      <a:noFill/>
                    </a:lnL>
                  </a:tcPr>
                </a:tc>
                <a:tc>
                  <a:txBody>
                    <a:bodyPr/>
                    <a:lstStyle/>
                    <a:p>
                      <a:endParaRPr lang="en-US" sz="1400"/>
                    </a:p>
                  </a:txBody>
                  <a:tcPr marL="73061" marR="73061" marT="36533" marB="36533"/>
                </a:tc>
                <a:tc>
                  <a:txBody>
                    <a:bodyPr/>
                    <a:lstStyle/>
                    <a:p>
                      <a:endParaRPr lang="en-US" sz="1400" dirty="0"/>
                    </a:p>
                  </a:txBody>
                  <a:tcPr marL="73061" marR="73061" marT="36533" marB="36533"/>
                </a:tc>
                <a:extLst>
                  <a:ext uri="{0D108BD9-81ED-4DB2-BD59-A6C34878D82A}">
                    <a16:rowId xmlns:a16="http://schemas.microsoft.com/office/drawing/2014/main" val="10007"/>
                  </a:ext>
                </a:extLst>
              </a:tr>
            </a:tbl>
          </a:graphicData>
        </a:graphic>
      </p:graphicFrame>
      <p:pic>
        <p:nvPicPr>
          <p:cNvPr id="4151" name="Picture 1" descr="http://immigrants.harpweek.com/ChineseAmericans/Illustrations/images/0229w7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10663"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52" name="TextBox 3"/>
          <p:cNvSpPr txBox="1">
            <a:spLocks noChangeArrowheads="1"/>
          </p:cNvSpPr>
          <p:nvPr/>
        </p:nvSpPr>
        <p:spPr bwMode="auto">
          <a:xfrm>
            <a:off x="533400" y="6019800"/>
            <a:ext cx="8120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Source: Thomas Nast, Harper’s Weekly, November 20</a:t>
            </a:r>
            <a:r>
              <a:rPr lang="en-US" altLang="en-US" baseline="30000"/>
              <a:t>,</a:t>
            </a:r>
            <a:r>
              <a:rPr lang="en-US" altLang="en-US"/>
              <a:t> 1869, image from Billy</a:t>
            </a:r>
          </a:p>
          <a:p>
            <a:pPr eaLnBrk="1" hangingPunct="1"/>
            <a:r>
              <a:rPr lang="en-US" altLang="en-US"/>
              <a:t>Ireland cartoon library website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e American River Gang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8574088"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2"/>
          <p:cNvSpPr txBox="1">
            <a:spLocks noChangeArrowheads="1"/>
          </p:cNvSpPr>
          <p:nvPr/>
        </p:nvSpPr>
        <p:spPr bwMode="auto">
          <a:xfrm>
            <a:off x="149225" y="6019800"/>
            <a:ext cx="8994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Source: Thomas Nast, Harper’s Weekly, May 1875</a:t>
            </a:r>
          </a:p>
          <a:p>
            <a:pPr eaLnBrk="1" hangingPunct="1"/>
            <a:r>
              <a:rPr lang="en-US" altLang="en-US"/>
              <a:t>http://www.harpweek.com/09cartoon/BrowseByDateCartoon.asp?Month=May&amp;Date=8</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amp;#8220;What Shall We Do With Our Boys?&amp;#8221; (1882)&#10;The following is from: The Ohio State University Cartoon Research Library1:&#10;&#10;San Francisco received many Chinese immigrants because of its geographic position and the economic opportunities California offered. The Chinese Exclusion Act of 1882, a proposal to outlaw most Chinese immigration was under debate at this time and several California publications, including The Wasp, tried to influence Congress to pass this law. Many Americans opposed Chinese immigration, arguing that the Asians were willing to do manual labor for low wages and took jobs away from American citizens.&#10;&#10;The cartoon shows a multi-armed Chinese worker with a foot on a wooden board that says “Chinese trade monopoly”. There is a bale of tobacco in the background. He appears to be making clothes, shoes, cigars and handling tools at the same time. He is holding a bag of “Earnings”. In the meantime, a group of unemployed loiter outside, and a (father? police office?) is escorting a boy to San Quentine (a prison, might be some sort of “school”). There is other writing but it is too illegible.&#10;Footnotes:&#10;The Ohio State University Cartoon Research Library Accessed 21st March 2009&amp;#160;&#10;Image Source: “What Shall We Do With Our Boys?” The Ohio State University Cartoon Research Library (Accessed 21st March 2009)&#10;">
            <a:hlinkClick r:id="rId2" tooltip="388428463"/>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3820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4"/>
          <p:cNvSpPr txBox="1">
            <a:spLocks noChangeArrowheads="1"/>
          </p:cNvSpPr>
          <p:nvPr/>
        </p:nvSpPr>
        <p:spPr bwMode="auto">
          <a:xfrm>
            <a:off x="228600" y="5943600"/>
            <a:ext cx="84439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Source: Keller, Frederick, The Wasp 1882, color image from Billy Ireland Cartoon</a:t>
            </a:r>
          </a:p>
          <a:p>
            <a:pPr eaLnBrk="1" hangingPunct="1"/>
            <a:r>
              <a:rPr lang="en-US" altLang="en-US"/>
              <a:t>Library website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Courier New" panose="02070309020205020404" pitchFamily="49" charset="0"/>
                <a:cs typeface="Courier New" panose="02070309020205020404" pitchFamily="49" charset="0"/>
                <a:hlinkClick r:id="rId2"/>
              </a:rPr>
              <a:t>  </a:t>
            </a:r>
            <a:r>
              <a:rPr lang="en-US" altLang="en-US" sz="16000">
                <a:latin typeface="Courier New" panose="02070309020205020404" pitchFamily="49" charset="0"/>
                <a:cs typeface="Courier New" panose="02070309020205020404" pitchFamily="49" charset="0"/>
              </a:rPr>
              <a:t> </a:t>
            </a:r>
            <a:r>
              <a:rPr lang="en-US" altLang="en-US">
                <a:latin typeface="Courier New" panose="02070309020205020404" pitchFamily="49" charset="0"/>
                <a:cs typeface="Courier New" panose="02070309020205020404" pitchFamily="49" charset="0"/>
              </a:rPr>
              <a:t>                           </a:t>
            </a:r>
            <a:br>
              <a:rPr lang="en-US" altLang="en-US">
                <a:latin typeface="Courier New" panose="02070309020205020404" pitchFamily="49" charset="0"/>
                <a:cs typeface="Courier New" panose="02070309020205020404" pitchFamily="49" charset="0"/>
              </a:rPr>
            </a:br>
            <a:r>
              <a:rPr lang="en-US" altLang="en-US" sz="1700">
                <a:latin typeface="Courier New" panose="02070309020205020404" pitchFamily="49" charset="0"/>
                <a:cs typeface="Courier New" panose="02070309020205020404" pitchFamily="49" charset="0"/>
              </a:rPr>
              <a:t>No higher resolution available.</a:t>
            </a:r>
            <a:endParaRPr lang="en-US" altLang="en-US">
              <a:latin typeface="Courier New" panose="02070309020205020404" pitchFamily="49" charset="0"/>
              <a:cs typeface="Courier New" panose="02070309020205020404" pitchFamily="49" charset="0"/>
            </a:endParaRPr>
          </a:p>
        </p:txBody>
      </p:sp>
      <p:pic>
        <p:nvPicPr>
          <p:cNvPr id="7171" name="Picture 2" descr="File:HYPHEN99.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583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3"/>
          <p:cNvSpPr txBox="1">
            <a:spLocks noChangeArrowheads="1"/>
          </p:cNvSpPr>
          <p:nvPr/>
        </p:nvSpPr>
        <p:spPr bwMode="auto">
          <a:xfrm>
            <a:off x="30163" y="6172200"/>
            <a:ext cx="9113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Calibri" panose="020F0502020204030204" pitchFamily="34" charset="0"/>
              </a:rPr>
              <a:t>Uncle Sam: “Why should I let these freaks cast whole votes when they are only half Americans?</a:t>
            </a:r>
          </a:p>
          <a:p>
            <a:pPr eaLnBrk="1" hangingPunct="1"/>
            <a:r>
              <a:rPr lang="en-US" altLang="en-US">
                <a:latin typeface="Calibri" panose="020F0502020204030204" pitchFamily="34" charset="0"/>
              </a:rPr>
              <a:t>Source: Puck, 1899, found in Immigration topic file, color image from wikipedia.com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he New Slave Ow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0"/>
            <a:ext cx="4267200" cy="581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2"/>
          <p:cNvSpPr txBox="1">
            <a:spLocks noChangeArrowheads="1"/>
          </p:cNvSpPr>
          <p:nvPr/>
        </p:nvSpPr>
        <p:spPr bwMode="auto">
          <a:xfrm>
            <a:off x="381000" y="6248400"/>
            <a:ext cx="8699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Source: Wales,James Albert, The Judge 1888, found in topic file, color image from </a:t>
            </a:r>
          </a:p>
          <a:p>
            <a:pPr eaLnBrk="1" hangingPunct="1"/>
            <a:r>
              <a:rPr lang="en-US" altLang="en-US"/>
              <a:t>The Billy Ireland Cartoon library website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herb.ashp.cuny.edu/files/download/872/full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9151938"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3"/>
          <p:cNvSpPr txBox="1">
            <a:spLocks noChangeArrowheads="1"/>
          </p:cNvSpPr>
          <p:nvPr/>
        </p:nvSpPr>
        <p:spPr bwMode="auto">
          <a:xfrm>
            <a:off x="457200" y="6248400"/>
            <a:ext cx="8394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Calibri" panose="020F0502020204030204" pitchFamily="34" charset="0"/>
              </a:rPr>
              <a:t>Is he an acquisition or a detriment?  Source: Gillam in Judge 1903, found in Immigration</a:t>
            </a:r>
          </a:p>
          <a:p>
            <a:pPr eaLnBrk="1" hangingPunct="1"/>
            <a:r>
              <a:rPr lang="en-US" altLang="en-US">
                <a:latin typeface="Calibri" panose="020F0502020204030204" pitchFamily="34" charset="0"/>
              </a:rPr>
              <a:t>Topic file, color image from Wikipedia.com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p:txBody>
          <a:bodyPr/>
          <a:lstStyle/>
          <a:p>
            <a:endParaRPr lang="en-US" altLang="en-US" smtClean="0"/>
          </a:p>
        </p:txBody>
      </p:sp>
      <p:sp>
        <p:nvSpPr>
          <p:cNvPr id="10243" name="Rectangle 3"/>
          <p:cNvSpPr>
            <a:spLocks noGrp="1"/>
          </p:cNvSpPr>
          <p:nvPr>
            <p:ph type="body" idx="1"/>
          </p:nvPr>
        </p:nvSpPr>
        <p:spPr>
          <a:xfrm>
            <a:off x="685800" y="5867400"/>
            <a:ext cx="8458200" cy="762000"/>
          </a:xfrm>
        </p:spPr>
        <p:txBody>
          <a:bodyPr/>
          <a:lstStyle/>
          <a:p>
            <a:pPr>
              <a:lnSpc>
                <a:spcPct val="80000"/>
              </a:lnSpc>
              <a:buFont typeface="Arial" panose="020B0604020202020204" pitchFamily="34" charset="0"/>
              <a:buNone/>
            </a:pPr>
            <a:r>
              <a:rPr lang="en-US" altLang="en-US" sz="1800" smtClean="0"/>
              <a:t>Carey Orr, Chicago Tribune, 1919, Image found at http://nn.wikipedia.org/wiki/Fil:Close_the_gate_-_First_Red_Scare_political_cartoon.jpg</a:t>
            </a:r>
          </a:p>
        </p:txBody>
      </p:sp>
      <p:pic>
        <p:nvPicPr>
          <p:cNvPr id="10244" name="Picture 5" descr="external image Close_the_gate_-_First_Red_Scare_political_cart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0"/>
            <a:ext cx="6934200"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TotalTime>
  <Words>308</Words>
  <Application>Microsoft Office PowerPoint</Application>
  <PresentationFormat>On-screen Show (4:3)</PresentationFormat>
  <Paragraphs>43</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Copperplate Gothic Bold</vt:lpstr>
      <vt:lpstr>Courier New</vt:lpstr>
      <vt:lpstr>Office Theme</vt:lpstr>
      <vt:lpstr>Immigration: from the late 19th Century to the Present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Tech</dc:creator>
  <cp:lastModifiedBy>Seeger, Laura L.</cp:lastModifiedBy>
  <cp:revision>26</cp:revision>
  <dcterms:created xsi:type="dcterms:W3CDTF">2011-08-03T19:04:31Z</dcterms:created>
  <dcterms:modified xsi:type="dcterms:W3CDTF">2018-06-27T14:03:48Z</dcterms:modified>
</cp:coreProperties>
</file>