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sldIdLst>
    <p:sldId id="256" r:id="rId13"/>
    <p:sldId id="257" r:id="rId14"/>
    <p:sldId id="260" r:id="rId15"/>
    <p:sldId id="258" r:id="rId16"/>
    <p:sldId id="259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92C1F"/>
        </a:solidFill>
        <a:latin typeface="Optima" panose="020B0502050508020304" pitchFamily="34" charset="0"/>
        <a:ea typeface="+mn-ea"/>
        <a:cs typeface="ヒラギノ角ゴ ProN W3" charset="0"/>
        <a:sym typeface="Optima" panose="020B0502050508020304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92C1F"/>
        </a:solidFill>
        <a:latin typeface="Optima" panose="020B0502050508020304" pitchFamily="34" charset="0"/>
        <a:ea typeface="+mn-ea"/>
        <a:cs typeface="ヒラギノ角ゴ ProN W3" charset="0"/>
        <a:sym typeface="Optima" panose="020B0502050508020304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92C1F"/>
        </a:solidFill>
        <a:latin typeface="Optima" panose="020B0502050508020304" pitchFamily="34" charset="0"/>
        <a:ea typeface="+mn-ea"/>
        <a:cs typeface="ヒラギノ角ゴ ProN W3" charset="0"/>
        <a:sym typeface="Optima" panose="020B0502050508020304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92C1F"/>
        </a:solidFill>
        <a:latin typeface="Optima" panose="020B0502050508020304" pitchFamily="34" charset="0"/>
        <a:ea typeface="+mn-ea"/>
        <a:cs typeface="ヒラギノ角ゴ ProN W3" charset="0"/>
        <a:sym typeface="Optima" panose="020B0502050508020304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92C1F"/>
        </a:solidFill>
        <a:latin typeface="Optima" panose="020B0502050508020304" pitchFamily="34" charset="0"/>
        <a:ea typeface="+mn-ea"/>
        <a:cs typeface="ヒラギノ角ゴ ProN W3" charset="0"/>
        <a:sym typeface="Optima" panose="020B0502050508020304" pitchFamily="34" charset="0"/>
      </a:defRPr>
    </a:lvl5pPr>
    <a:lvl6pPr marL="2286000" algn="l" defTabSz="914400" rtl="0" eaLnBrk="1" latinLnBrk="0" hangingPunct="1">
      <a:defRPr sz="3000" kern="1200">
        <a:solidFill>
          <a:srgbClr val="292C1F"/>
        </a:solidFill>
        <a:latin typeface="Optima" panose="020B0502050508020304" pitchFamily="34" charset="0"/>
        <a:ea typeface="+mn-ea"/>
        <a:cs typeface="ヒラギノ角ゴ ProN W3" charset="0"/>
        <a:sym typeface="Optima" panose="020B0502050508020304" pitchFamily="34" charset="0"/>
      </a:defRPr>
    </a:lvl6pPr>
    <a:lvl7pPr marL="2743200" algn="l" defTabSz="914400" rtl="0" eaLnBrk="1" latinLnBrk="0" hangingPunct="1">
      <a:defRPr sz="3000" kern="1200">
        <a:solidFill>
          <a:srgbClr val="292C1F"/>
        </a:solidFill>
        <a:latin typeface="Optima" panose="020B0502050508020304" pitchFamily="34" charset="0"/>
        <a:ea typeface="+mn-ea"/>
        <a:cs typeface="ヒラギノ角ゴ ProN W3" charset="0"/>
        <a:sym typeface="Optima" panose="020B0502050508020304" pitchFamily="34" charset="0"/>
      </a:defRPr>
    </a:lvl7pPr>
    <a:lvl8pPr marL="3200400" algn="l" defTabSz="914400" rtl="0" eaLnBrk="1" latinLnBrk="0" hangingPunct="1">
      <a:defRPr sz="3000" kern="1200">
        <a:solidFill>
          <a:srgbClr val="292C1F"/>
        </a:solidFill>
        <a:latin typeface="Optima" panose="020B0502050508020304" pitchFamily="34" charset="0"/>
        <a:ea typeface="+mn-ea"/>
        <a:cs typeface="ヒラギノ角ゴ ProN W3" charset="0"/>
        <a:sym typeface="Optima" panose="020B0502050508020304" pitchFamily="34" charset="0"/>
      </a:defRPr>
    </a:lvl8pPr>
    <a:lvl9pPr marL="3657600" algn="l" defTabSz="914400" rtl="0" eaLnBrk="1" latinLnBrk="0" hangingPunct="1">
      <a:defRPr sz="3000" kern="1200">
        <a:solidFill>
          <a:srgbClr val="292C1F"/>
        </a:solidFill>
        <a:latin typeface="Optima" panose="020B0502050508020304" pitchFamily="34" charset="0"/>
        <a:ea typeface="+mn-ea"/>
        <a:cs typeface="ヒラギノ角ゴ ProN W3" charset="0"/>
        <a:sym typeface="Optima" panose="020B05020505080203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80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408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804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639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606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87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1377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1504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896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8622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4320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91494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459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86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867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3625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52400"/>
            <a:ext cx="2925762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52400"/>
            <a:ext cx="8624888" cy="8559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7542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0898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385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07688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046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0459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379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37694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3205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5544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1493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702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8255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704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338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61493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5029200"/>
            <a:ext cx="51562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5029200"/>
            <a:ext cx="51562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033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7208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8005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27547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1071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4881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61765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1775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1765300"/>
            <a:ext cx="2616200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765300"/>
            <a:ext cx="7696200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680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3305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5029200"/>
            <a:ext cx="30734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5029200"/>
            <a:ext cx="30734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804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37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455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2882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7281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433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4122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836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1000" y="1765300"/>
            <a:ext cx="1574800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1765300"/>
            <a:ext cx="4572000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84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053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3468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3732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2743200"/>
            <a:ext cx="47117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2743200"/>
            <a:ext cx="47117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0202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379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3358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0961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82056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20586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12518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64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6550" y="152400"/>
            <a:ext cx="239395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152400"/>
            <a:ext cx="702945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686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3207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537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92205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1504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2562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333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623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915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45680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80049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6690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7244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2309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547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92014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1168400"/>
            <a:ext cx="4711700" cy="741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168400"/>
            <a:ext cx="4711700" cy="741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8648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577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5929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8493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91832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86413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9824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836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194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19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4937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8560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2839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95022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2743200"/>
            <a:ext cx="21209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0" y="2743200"/>
            <a:ext cx="21209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3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626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3498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8839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73506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8803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03512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7275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6550" y="152400"/>
            <a:ext cx="239395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152400"/>
            <a:ext cx="702945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2287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371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4704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8986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90868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2743200"/>
            <a:ext cx="47117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2743200"/>
            <a:ext cx="47117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9879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72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9723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63148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44843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55217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5988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6550" y="152400"/>
            <a:ext cx="239395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152400"/>
            <a:ext cx="702945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1689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931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25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22734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86076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2743200"/>
            <a:ext cx="21209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0" y="2743200"/>
            <a:ext cx="21209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849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1293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7749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14991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85901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24364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9711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6550" y="152400"/>
            <a:ext cx="239395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152400"/>
            <a:ext cx="702945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8953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63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68457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1750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3942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0" y="2743200"/>
            <a:ext cx="17018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700" y="2743200"/>
            <a:ext cx="17018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590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5974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5345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13497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17795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23892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637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6550" y="152400"/>
            <a:ext cx="239395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152400"/>
            <a:ext cx="702945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554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7124700"/>
            <a:ext cx="10464800" cy="20193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+mj-lt"/>
          <a:ea typeface="+mj-ea"/>
          <a:cs typeface="+mj-cs"/>
          <a:sym typeface="Optima" panose="020B05020505080203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44700" y="152400"/>
            <a:ext cx="9575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Optima" panose="020B0502050508020304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+mj-lt"/>
          <a:ea typeface="+mj-ea"/>
          <a:cs typeface="+mj-cs"/>
          <a:sym typeface="Optima" panose="020B05020505080203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9pPr>
    </p:titleStyle>
    <p:bodyStyle>
      <a:lvl1pPr marL="7381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panose="020B0502050508020304" pitchFamily="34" charset="0"/>
        </a:defRPr>
      </a:lvl1pPr>
      <a:lvl2pPr marL="12461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panose="020B0502050508020304" pitchFamily="34" charset="0"/>
        </a:defRPr>
      </a:lvl2pPr>
      <a:lvl3pPr marL="1771650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panose="020B0502050508020304" pitchFamily="34" charset="0"/>
        </a:defRPr>
      </a:lvl3pPr>
      <a:lvl4pPr marL="2297113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panose="020B0502050508020304" pitchFamily="34" charset="0"/>
        </a:defRPr>
      </a:lvl4pPr>
      <a:lvl5pPr marL="28209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panose="020B0502050508020304" pitchFamily="34" charset="0"/>
        </a:defRPr>
      </a:lvl5pPr>
      <a:lvl6pPr marL="3278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6pPr>
      <a:lvl7pPr marL="3735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7pPr>
      <a:lvl8pPr marL="4192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8pPr>
      <a:lvl9pPr marL="4649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314700"/>
            <a:ext cx="10464800" cy="31242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+mj-lt"/>
          <a:ea typeface="+mj-ea"/>
          <a:cs typeface="+mj-cs"/>
          <a:sym typeface="Optima" panose="020B05020505080203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765300"/>
            <a:ext cx="10464800" cy="31242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5029200"/>
            <a:ext cx="10464800" cy="28575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 charset="0"/>
              </a:rPr>
              <a:t>Click to edit Master text styles</a:t>
            </a:r>
          </a:p>
          <a:p>
            <a:pPr lvl="1"/>
            <a:r>
              <a:rPr lang="en-US" smtClean="0">
                <a:sym typeface="Optima" charset="0"/>
              </a:rPr>
              <a:t>Second level</a:t>
            </a:r>
          </a:p>
          <a:p>
            <a:pPr lvl="2"/>
            <a:r>
              <a:rPr lang="en-US" smtClean="0">
                <a:sym typeface="Optima" charset="0"/>
              </a:rPr>
              <a:t>Third level</a:t>
            </a:r>
          </a:p>
          <a:p>
            <a:pPr lvl="3"/>
            <a:r>
              <a:rPr lang="en-US" smtClean="0">
                <a:sym typeface="Optima" charset="0"/>
              </a:rPr>
              <a:t>Fourth level</a:t>
            </a:r>
          </a:p>
          <a:p>
            <a:pPr lvl="4"/>
            <a:r>
              <a:rPr lang="en-US" smtClean="0">
                <a:sym typeface="Opti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+mj-lt"/>
          <a:ea typeface="+mj-ea"/>
          <a:cs typeface="+mj-cs"/>
          <a:sym typeface="Optima" panose="020B05020505080203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765300"/>
            <a:ext cx="6299200" cy="31242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5029200"/>
            <a:ext cx="6299200" cy="28575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 charset="0"/>
              </a:rPr>
              <a:t>Click to edit Master text styles</a:t>
            </a:r>
          </a:p>
          <a:p>
            <a:pPr lvl="1"/>
            <a:r>
              <a:rPr lang="en-US" smtClean="0">
                <a:sym typeface="Optima" charset="0"/>
              </a:rPr>
              <a:t>Second level</a:t>
            </a:r>
          </a:p>
          <a:p>
            <a:pPr lvl="2"/>
            <a:r>
              <a:rPr lang="en-US" smtClean="0">
                <a:sym typeface="Optima" charset="0"/>
              </a:rPr>
              <a:t>Third level</a:t>
            </a:r>
          </a:p>
          <a:p>
            <a:pPr lvl="3"/>
            <a:r>
              <a:rPr lang="en-US" smtClean="0">
                <a:sym typeface="Optima" charset="0"/>
              </a:rPr>
              <a:t>Fourth level</a:t>
            </a:r>
          </a:p>
          <a:p>
            <a:pPr lvl="4"/>
            <a:r>
              <a:rPr lang="en-US" smtClean="0">
                <a:sym typeface="Opti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+mj-lt"/>
          <a:ea typeface="+mj-ea"/>
          <a:cs typeface="+mj-cs"/>
          <a:sym typeface="Optima" panose="020B05020505080203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44700" y="152400"/>
            <a:ext cx="9575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Optima" panose="020B0502050508020304" pitchFamily="34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044700" y="2743200"/>
            <a:ext cx="95758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Optima" panose="020B05020505080203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Optima" panose="020B05020505080203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Optima" panose="020B05020505080203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Optima" panose="020B05020505080203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Optima" panose="020B05020505080203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panose="020B05020505080203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9pPr>
    </p:titleStyle>
    <p:bodyStyle>
      <a:lvl1pPr marL="6873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1pPr>
      <a:lvl2pPr marL="11953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2pPr>
      <a:lvl3pPr marL="1720850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3pPr>
      <a:lvl4pPr marL="2246313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4pPr>
      <a:lvl5pPr marL="27701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5pPr>
      <a:lvl6pPr marL="322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684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41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5989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panose="020B05020505080203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9pPr>
    </p:titleStyle>
    <p:bodyStyle>
      <a:lvl1pPr marL="7381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1pPr>
      <a:lvl2pPr marL="12461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2pPr>
      <a:lvl3pPr marL="1771650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3pPr>
      <a:lvl4pPr marL="2297113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4pPr>
      <a:lvl5pPr marL="28209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5pPr>
      <a:lvl6pPr marL="3278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735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92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649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2044700" y="1168400"/>
            <a:ext cx="9575800" cy="74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Optima" panose="020B05020505080203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Optima" panose="020B05020505080203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Optima" panose="020B05020505080203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Optima" panose="020B05020505080203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Optima" panose="020B05020505080203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panose="020B05020505080203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9pPr>
    </p:titleStyle>
    <p:bodyStyle>
      <a:lvl1pPr marL="687388" indent="-446088" algn="l" rtl="0" eaLnBrk="0" fontAlgn="base" hangingPunct="0">
        <a:spcBef>
          <a:spcPts val="64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1pPr>
      <a:lvl2pPr marL="1195388" indent="-446088" algn="l" rtl="0" eaLnBrk="0" fontAlgn="base" hangingPunct="0">
        <a:spcBef>
          <a:spcPts val="64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2pPr>
      <a:lvl3pPr marL="1720850" indent="-447675" algn="l" rtl="0" eaLnBrk="0" fontAlgn="base" hangingPunct="0">
        <a:spcBef>
          <a:spcPts val="64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3pPr>
      <a:lvl4pPr marL="2246313" indent="-447675" algn="l" rtl="0" eaLnBrk="0" fontAlgn="base" hangingPunct="0">
        <a:spcBef>
          <a:spcPts val="64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4pPr>
      <a:lvl5pPr marL="2770188" indent="-446088" algn="l" rtl="0" eaLnBrk="0" fontAlgn="base" hangingPunct="0">
        <a:spcBef>
          <a:spcPts val="64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5pPr>
      <a:lvl6pPr marL="3227388" indent="-446088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684588" indent="-446088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41788" indent="-446088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598988" indent="-446088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152400"/>
            <a:ext cx="9575800" cy="2590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044700" y="2743200"/>
            <a:ext cx="43942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Optima" panose="020B05020505080203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Optima" panose="020B05020505080203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Optima" panose="020B05020505080203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Optima" panose="020B05020505080203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Optima" panose="020B05020505080203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panose="020B05020505080203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9pPr>
    </p:titleStyle>
    <p:bodyStyle>
      <a:lvl1pPr marL="6873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1pPr>
      <a:lvl2pPr marL="11953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2pPr>
      <a:lvl3pPr marL="1720850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3pPr>
      <a:lvl4pPr marL="2246313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4pPr>
      <a:lvl5pPr marL="27701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5pPr>
      <a:lvl6pPr marL="322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684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41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5989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152400"/>
            <a:ext cx="9575800" cy="2590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044700" y="2743200"/>
            <a:ext cx="95758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Optima" panose="020B05020505080203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Optima" panose="020B05020505080203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Optima" panose="020B05020505080203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Optima" panose="020B05020505080203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Optima" panose="020B05020505080203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panose="020B05020505080203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9pPr>
    </p:titleStyle>
    <p:bodyStyle>
      <a:lvl1pPr marL="6873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1pPr>
      <a:lvl2pPr marL="11953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2pPr>
      <a:lvl3pPr marL="1720850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3pPr>
      <a:lvl4pPr marL="2246313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4pPr>
      <a:lvl5pPr marL="27701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5pPr>
      <a:lvl6pPr marL="322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684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41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5989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152400"/>
            <a:ext cx="9575800" cy="2590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044700" y="2743200"/>
            <a:ext cx="43942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Optima" panose="020B05020505080203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Optima" panose="020B05020505080203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Optima" panose="020B05020505080203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Optima" panose="020B05020505080203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Optima" panose="020B05020505080203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panose="020B05020505080203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9pPr>
    </p:titleStyle>
    <p:bodyStyle>
      <a:lvl1pPr marL="6873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1pPr>
      <a:lvl2pPr marL="11953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2pPr>
      <a:lvl3pPr marL="1720850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3pPr>
      <a:lvl4pPr marL="2246313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4pPr>
      <a:lvl5pPr marL="27701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5pPr>
      <a:lvl6pPr marL="322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684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41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5989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152400"/>
            <a:ext cx="9575800" cy="2590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064500" y="2743200"/>
            <a:ext cx="3556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Optima" panose="020B05020505080203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Optima" panose="020B05020505080203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Optima" panose="020B05020505080203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Optima" panose="020B05020505080203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Optima" panose="020B05020505080203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panose="020B05020505080203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panose="020B05020505080203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0"/>
          <a:cs typeface="ヒラギノ角ゴ ProN W3" charset="0"/>
          <a:sym typeface="Optima" charset="0"/>
        </a:defRPr>
      </a:lvl9pPr>
    </p:titleStyle>
    <p:bodyStyle>
      <a:lvl1pPr marL="6873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1pPr>
      <a:lvl2pPr marL="11953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2pPr>
      <a:lvl3pPr marL="1720850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3pPr>
      <a:lvl4pPr marL="2246313" indent="-447675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4pPr>
      <a:lvl5pPr marL="2770188" indent="-446088" algn="l" rtl="0" eaLnBrk="0" fontAlgn="base" hangingPunct="0">
        <a:spcBef>
          <a:spcPts val="4000"/>
        </a:spcBef>
        <a:spcAft>
          <a:spcPct val="0"/>
        </a:spcAft>
        <a:buSzPct val="125000"/>
        <a:buFont typeface="Optima" panose="020B05020505080203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panose="020B0502050508020304" pitchFamily="34" charset="0"/>
        </a:defRPr>
      </a:lvl5pPr>
      <a:lvl6pPr marL="322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684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41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5989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ussia-ukraine-travel.com/image-files/map-central-asia2.g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littrips.or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3962400" y="1352550"/>
            <a:ext cx="5740400" cy="4381500"/>
            <a:chOff x="0" y="0"/>
            <a:chExt cx="3616" cy="2760"/>
          </a:xfrm>
        </p:grpSpPr>
        <p:pic>
          <p:nvPicPr>
            <p:cNvPr id="1229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5" r="6461" b="156"/>
            <a:stretch>
              <a:fillRect/>
            </a:stretch>
          </p:blipFill>
          <p:spPr bwMode="auto">
            <a:xfrm>
              <a:off x="104" y="107"/>
              <a:ext cx="3408" cy="2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16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422400" y="6184900"/>
            <a:ext cx="10464800" cy="3619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ym typeface="Optima" charset="0"/>
              </a:rPr>
              <a:t>Central Asia </a:t>
            </a:r>
            <a:br>
              <a:rPr lang="en-US" smtClean="0">
                <a:sym typeface="Optima" charset="0"/>
              </a:rPr>
            </a:br>
            <a:r>
              <a:rPr lang="en-US" smtClean="0">
                <a:sym typeface="Optima" charset="0"/>
              </a:rPr>
              <a:t>in World History</a:t>
            </a:r>
          </a:p>
        </p:txBody>
      </p:sp>
      <p:sp>
        <p:nvSpPr>
          <p:cNvPr id="12292" name="Rectangle 5"/>
          <p:cNvSpPr>
            <a:spLocks/>
          </p:cNvSpPr>
          <p:nvPr/>
        </p:nvSpPr>
        <p:spPr bwMode="auto">
          <a:xfrm>
            <a:off x="2500313" y="5867400"/>
            <a:ext cx="830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1pPr>
            <a:lvl2pPr marL="742950" indent="-285750" eaLnBrk="0" hangingPunct="0"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2pPr>
            <a:lvl3pPr marL="1143000" indent="-228600" eaLnBrk="0" hangingPunct="0"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3pPr>
            <a:lvl4pPr marL="1600200" indent="-228600" eaLnBrk="0" hangingPunct="0"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4pPr>
            <a:lvl5pPr marL="2057400" indent="-228600" eaLnBrk="0" hangingPunct="0"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9pPr>
          </a:lstStyle>
          <a:p>
            <a:pPr eaLnBrk="1" hangingPunct="1"/>
            <a:r>
              <a:rPr lang="en-US" altLang="en-US" sz="1200" u="sng">
                <a:solidFill>
                  <a:schemeClr val="tx1"/>
                </a:solidFill>
                <a:latin typeface="Lucida Handwriting" panose="03010101010101010101" pitchFamily="66" charset="0"/>
                <a:sym typeface="Lucida Handwriting" panose="03010101010101010101" pitchFamily="66" charset="0"/>
                <a:hlinkClick r:id="rId4"/>
              </a:rPr>
              <a:t>http://www.russia-ukraine-travel.com/image-files/map-central-asia2.gif</a:t>
            </a:r>
            <a:endParaRPr lang="en-US" altLang="en-US" sz="1200" u="sng">
              <a:solidFill>
                <a:schemeClr val="tx1"/>
              </a:solidFill>
              <a:latin typeface="Lucida Handwriting" panose="03010101010101010101" pitchFamily="66" charset="0"/>
              <a:sym typeface="Lucida Handwriting" panose="03010101010101010101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>
            <p:ph type="body" idx="1"/>
          </p:nvPr>
        </p:nvSpPr>
        <p:spPr>
          <a:xfrm>
            <a:off x="762000" y="495300"/>
            <a:ext cx="11899900" cy="8255000"/>
          </a:xfrm>
        </p:spPr>
        <p:txBody>
          <a:bodyPr/>
          <a:lstStyle/>
          <a:p>
            <a:pPr marL="738188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Local Boy Legends:  Who are they? What did  they achieve? How did they contribute to their society? How have we benefitted from their work?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al Khorezmi (from Khwarazm - now in Uzbekistan)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Ibn Sina (from Kharmaithen near Bukhara)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al Buruni (from Kath, Khwarazm)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Mirzo Ulugbek (observatory in Samarkand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>
            <p:ph type="body" idx="1"/>
          </p:nvPr>
        </p:nvSpPr>
        <p:spPr>
          <a:xfrm>
            <a:off x="838200" y="1168400"/>
            <a:ext cx="11747500" cy="8115300"/>
          </a:xfrm>
        </p:spPr>
        <p:txBody>
          <a:bodyPr/>
          <a:lstStyle/>
          <a:p>
            <a:pPr marL="738188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Historical Landmarks in Uzbekistan:  When were these landmarks built? Why? By/For whom? Why are they remarkable? 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Registan - Samarkan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Ulugbek’s observatory - Samarkan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Amir Timur Museum and Monument -Tashkent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Samani Mausoleum - Bukhara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738188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Other possible topics for introductory Google Earth topics: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738188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Religion in Uzbekistan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738188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The People of Uzbekistan (ethnicities, languages, vocations, education, etc.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738188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Cultural practices in Uzbekistan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7207250" y="2114550"/>
            <a:ext cx="5105400" cy="6705600"/>
            <a:chOff x="0" y="0"/>
            <a:chExt cx="3216" cy="4224"/>
          </a:xfrm>
        </p:grpSpPr>
        <p:pic>
          <p:nvPicPr>
            <p:cNvPr id="1331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111"/>
              <a:ext cx="2672" cy="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6" cy="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Lucida Handwriting" charset="0"/>
                <a:ea typeface="Lucida Handwriting" charset="0"/>
                <a:cs typeface="Lucida Handwriting" charset="0"/>
                <a:sym typeface="Lucida Handwriting" charset="0"/>
              </a:rPr>
              <a:t>Along the Tracks</a:t>
            </a:r>
            <a:endParaRPr lang="en-US" smtClean="0">
              <a:latin typeface="Lucida Handwriting" charset="0"/>
              <a:ea typeface="ヒラギノ明朝 ProN W3" charset="0"/>
              <a:cs typeface="ヒラギノ明朝 ProN W3" charset="0"/>
              <a:sym typeface="Lucida Handwriting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mtClean="0">
                <a:latin typeface="Lucida Handwriting" charset="0"/>
                <a:ea typeface="Lucida Handwriting" charset="0"/>
                <a:cs typeface="Lucida Handwriting" charset="0"/>
                <a:sym typeface="Lucida Handwriting" charset="0"/>
              </a:rPr>
              <a:t>by Tamar Bergman</a:t>
            </a:r>
            <a:endParaRPr lang="en-US" smtClean="0">
              <a:latin typeface="Lucida Handwriting" charset="0"/>
              <a:ea typeface="ヒラギノ明朝 ProN W3" charset="0"/>
              <a:cs typeface="ヒラギノ明朝 ProN W3" charset="0"/>
              <a:sym typeface="Lucida Handwriting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>
            <p:ph type="title"/>
          </p:nvPr>
        </p:nvSpPr>
        <p:spPr>
          <a:xfrm>
            <a:off x="1282700" y="317500"/>
            <a:ext cx="11099800" cy="1892300"/>
          </a:xfrm>
        </p:spPr>
        <p:txBody>
          <a:bodyPr rIns="457200"/>
          <a:lstStyle/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Lucida Calligraphy" panose="03010101010101010101" pitchFamily="66" charset="0"/>
                <a:sym typeface="Lucida Calligraphy" panose="03010101010101010101" pitchFamily="66" charset="0"/>
              </a:rPr>
              <a:t> Literature: a gateway into Central Asia</a:t>
            </a:r>
            <a:r>
              <a:rPr lang="en-US" altLang="en-US" sz="3600" smtClean="0">
                <a:solidFill>
                  <a:srgbClr val="000000"/>
                </a:solidFill>
                <a:latin typeface="Lucida Calligraphy" panose="03010101010101010101" pitchFamily="66" charset="0"/>
                <a:cs typeface="ヒラギノ明朝 ProN W3" charset="0"/>
                <a:sym typeface="Lucida Calligraphy" panose="03010101010101010101" pitchFamily="66" charset="0"/>
              </a:rPr>
              <a:t/>
            </a:r>
            <a:br>
              <a:rPr lang="en-US" altLang="en-US" sz="3600" smtClean="0">
                <a:solidFill>
                  <a:srgbClr val="000000"/>
                </a:solidFill>
                <a:latin typeface="Lucida Calligraphy" panose="03010101010101010101" pitchFamily="66" charset="0"/>
                <a:cs typeface="ヒラギノ明朝 ProN W3" charset="0"/>
                <a:sym typeface="Lucida Calligraphy" panose="03010101010101010101" pitchFamily="66" charset="0"/>
              </a:rPr>
            </a:br>
            <a:r>
              <a:rPr lang="en-US" altLang="en-US" sz="3000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Along the Tracks by Tamar Bergman</a:t>
            </a:r>
            <a:endParaRPr lang="en-US" altLang="en-US" sz="3000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>
            <p:ph type="body" idx="1"/>
          </p:nvPr>
        </p:nvSpPr>
        <p:spPr>
          <a:xfrm>
            <a:off x="895350" y="2009775"/>
            <a:ext cx="11199813" cy="7294563"/>
          </a:xfrm>
        </p:spPr>
        <p:txBody>
          <a:bodyPr/>
          <a:lstStyle/>
          <a:p>
            <a:pPr marL="1246188" lvl="1" eaLnBrk="1" hangingPunct="1">
              <a:buFont typeface="Lucida Calligraphy" panose="03010101010101010101" pitchFamily="66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  <a:latin typeface="Lucida Calligraphy" panose="03010101010101010101" pitchFamily="66" charset="0"/>
                <a:sym typeface="Lucida Calligraphy" panose="03010101010101010101" pitchFamily="66" charset="0"/>
              </a:rPr>
              <a:t>World War II: Poland on eve of German invasion    Holocaust, Judaism </a:t>
            </a:r>
            <a:endParaRPr lang="en-US" altLang="en-US" sz="2400" smtClean="0">
              <a:solidFill>
                <a:srgbClr val="000000"/>
              </a:solidFill>
              <a:latin typeface="Lucida Calligraphy" panose="03010101010101010101" pitchFamily="66" charset="0"/>
              <a:cs typeface="ヒラギノ明朝 ProN W3" charset="0"/>
              <a:sym typeface="Lucida Calligraphy" panose="03010101010101010101" pitchFamily="66" charset="0"/>
            </a:endParaRPr>
          </a:p>
          <a:p>
            <a:pPr marL="1246188" lvl="1" eaLnBrk="1" hangingPunct="1">
              <a:buFont typeface="Lucida Calligraphy" panose="03010101010101010101" pitchFamily="66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  <a:latin typeface="Lucida Calligraphy" panose="03010101010101010101" pitchFamily="66" charset="0"/>
                <a:sym typeface="Lucida Calligraphy" panose="03010101010101010101" pitchFamily="66" charset="0"/>
              </a:rPr>
              <a:t>Escape to Ural Mountains, Crimea</a:t>
            </a:r>
            <a:endParaRPr lang="en-US" altLang="en-US" sz="2400" smtClean="0">
              <a:solidFill>
                <a:srgbClr val="000000"/>
              </a:solidFill>
              <a:latin typeface="Lucida Calligraphy" panose="03010101010101010101" pitchFamily="66" charset="0"/>
              <a:cs typeface="ヒラギノ明朝 ProN W3" charset="0"/>
              <a:sym typeface="Lucida Calligraphy" panose="03010101010101010101" pitchFamily="66" charset="0"/>
            </a:endParaRPr>
          </a:p>
          <a:p>
            <a:pPr marL="1246188" lvl="1" eaLnBrk="1" hangingPunct="1">
              <a:buFont typeface="Lucida Calligraphy" panose="03010101010101010101" pitchFamily="66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  <a:latin typeface="Lucida Calligraphy" panose="03010101010101010101" pitchFamily="66" charset="0"/>
                <a:sym typeface="Lucida Calligraphy" panose="03010101010101010101" pitchFamily="66" charset="0"/>
              </a:rPr>
              <a:t>Wandering in Uzbekistan:                                                </a:t>
            </a:r>
            <a:r>
              <a:rPr lang="en-US" altLang="en-US" sz="2000" smtClean="0">
                <a:solidFill>
                  <a:srgbClr val="000000"/>
                </a:solidFill>
                <a:latin typeface="Lucida Calligraphy" panose="03010101010101010101" pitchFamily="66" charset="0"/>
                <a:sym typeface="Lucida Calligraphy" panose="03010101010101010101" pitchFamily="66" charset="0"/>
              </a:rPr>
              <a:t>“South to Uzbekistan, everybody’s going there.”</a:t>
            </a:r>
            <a:r>
              <a:rPr lang="en-US" altLang="en-US" sz="2400" smtClean="0">
                <a:solidFill>
                  <a:srgbClr val="000000"/>
                </a:solidFill>
                <a:latin typeface="Lucida Calligraphy" panose="03010101010101010101" pitchFamily="66" charset="0"/>
                <a:sym typeface="Lucida Calligraphy" panose="03010101010101010101" pitchFamily="66" charset="0"/>
              </a:rPr>
              <a:t>                                 besprizoniki: </a:t>
            </a:r>
            <a:r>
              <a:rPr lang="en-US" altLang="en-US" sz="1800" smtClean="0">
                <a:solidFill>
                  <a:srgbClr val="000000"/>
                </a:solidFill>
                <a:latin typeface="Lucida Calligraphy" panose="03010101010101010101" pitchFamily="66" charset="0"/>
                <a:sym typeface="Lucida Calligraphy" panose="03010101010101010101" pitchFamily="66" charset="0"/>
              </a:rPr>
              <a:t>“There was a whole gang of abandoned ones there in Bukhara.” </a:t>
            </a:r>
            <a:r>
              <a:rPr lang="en-US" altLang="en-US" sz="2400" smtClean="0">
                <a:solidFill>
                  <a:srgbClr val="000000"/>
                </a:solidFill>
                <a:latin typeface="Lucida Calligraphy" panose="03010101010101010101" pitchFamily="66" charset="0"/>
                <a:sym typeface="Lucida Calligraphy" panose="03010101010101010101" pitchFamily="66" charset="0"/>
              </a:rPr>
              <a:t> Samarkand, Tashkent, Ferghana Valley, Kokand ,        Islam,  Communism, collective farms, kolkhozi, tche-khana, watermelons! </a:t>
            </a:r>
            <a:r>
              <a:rPr lang="en-US" altLang="en-US" sz="2000" smtClean="0">
                <a:solidFill>
                  <a:srgbClr val="000000"/>
                </a:solidFill>
                <a:latin typeface="Lucida Calligraphy" panose="03010101010101010101" pitchFamily="66" charset="0"/>
                <a:sym typeface="Lucida Calligraphy" panose="03010101010101010101" pitchFamily="66" charset="0"/>
              </a:rPr>
              <a:t>“Since Uzbekistan became a Soviet republic, it’s forbidden to sell girls.  It’s not legal to pay a bride price anymore.”</a:t>
            </a:r>
            <a:endParaRPr lang="en-US" altLang="en-US" sz="2000" smtClean="0">
              <a:solidFill>
                <a:srgbClr val="000000"/>
              </a:solidFill>
              <a:latin typeface="Lucida Calligraphy" panose="03010101010101010101" pitchFamily="66" charset="0"/>
              <a:cs typeface="ヒラギノ明朝 ProN W3" charset="0"/>
              <a:sym typeface="Lucida Calligraphy" panose="03010101010101010101" pitchFamily="66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Lucida Calligraphy" panose="03010101010101010101" pitchFamily="66" charset="0"/>
                <a:sym typeface="Lucida Calligraphy" panose="03010101010101010101" pitchFamily="66" charset="0"/>
              </a:rPr>
              <a:t>Essential Questions</a:t>
            </a:r>
            <a:endParaRPr lang="en-US" altLang="en-US" sz="3600" smtClean="0">
              <a:latin typeface="Lucida Calligraphy" panose="03010101010101010101" pitchFamily="66" charset="0"/>
              <a:cs typeface="ヒラギノ明朝 ProN W3" charset="0"/>
              <a:sym typeface="Lucida Calligraphy" panose="03010101010101010101" pitchFamily="66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>
            <p:ph type="body" idx="1"/>
          </p:nvPr>
        </p:nvSpPr>
        <p:spPr>
          <a:xfrm>
            <a:off x="1447800" y="1511300"/>
            <a:ext cx="10769600" cy="8064500"/>
          </a:xfrm>
        </p:spPr>
        <p:txBody>
          <a:bodyPr/>
          <a:lstStyle/>
          <a:p>
            <a:pPr marL="738188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What can you learn about the people, geography, history, culture, natural environment, and issues (social, political, environmental, etc.) through this novel?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738188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How does this setting define/challenge/change the protagonist?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738188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How can you share what you have learned about this culture and the protagonist’s experience in it?                                                 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738188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Students as collaborators, teaching and learning from each other.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3962400" y="2559050"/>
            <a:ext cx="5740400" cy="4381500"/>
            <a:chOff x="0" y="0"/>
            <a:chExt cx="3616" cy="2760"/>
          </a:xfrm>
        </p:grpSpPr>
        <p:pic>
          <p:nvPicPr>
            <p:cNvPr id="1638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4" b="22456"/>
            <a:stretch>
              <a:fillRect/>
            </a:stretch>
          </p:blipFill>
          <p:spPr bwMode="auto">
            <a:xfrm>
              <a:off x="104" y="104"/>
              <a:ext cx="3408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16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243013"/>
            <a:ext cx="10415587" cy="701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/>
          </p:cNvSpPr>
          <p:nvPr/>
        </p:nvSpPr>
        <p:spPr bwMode="auto">
          <a:xfrm>
            <a:off x="1714500" y="317500"/>
            <a:ext cx="9207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1pPr>
            <a:lvl2pPr marL="742950" indent="-285750" eaLnBrk="0" hangingPunct="0"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2pPr>
            <a:lvl3pPr marL="1143000" indent="-228600" eaLnBrk="0" hangingPunct="0"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3pPr>
            <a:lvl4pPr marL="1600200" indent="-228600" eaLnBrk="0" hangingPunct="0"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4pPr>
            <a:lvl5pPr marL="2057400" indent="-228600" eaLnBrk="0" hangingPunct="0"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92C1F"/>
                </a:solidFill>
                <a:latin typeface="Optima" panose="020B0502050508020304" pitchFamily="34" charset="0"/>
                <a:cs typeface="ヒラギノ角ゴ ProN W3" charset="0"/>
                <a:sym typeface="Optima" panose="020B0502050508020304" pitchFamily="34" charset="0"/>
              </a:defRPr>
            </a:lvl9pPr>
          </a:lstStyle>
          <a:p>
            <a:pPr eaLnBrk="1" hangingPunct="1"/>
            <a:r>
              <a:rPr lang="en-US" altLang="en-US" sz="4200" u="sng">
                <a:solidFill>
                  <a:schemeClr val="tx1"/>
                </a:solidFill>
                <a:hlinkClick r:id="rId5"/>
              </a:rPr>
              <a:t>http://www.googlelittrips.org</a:t>
            </a:r>
            <a:r>
              <a:rPr lang="en-US" altLang="en-US" sz="4200">
                <a:solidFill>
                  <a:schemeClr val="tx1"/>
                </a:solidFill>
              </a:rPr>
              <a:t>/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>
            <p:ph type="title"/>
          </p:nvPr>
        </p:nvSpPr>
        <p:spPr>
          <a:xfrm>
            <a:off x="2273300" y="0"/>
            <a:ext cx="9105900" cy="2159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Lucida Calligraphy" panose="03010101010101010101" pitchFamily="66" charset="0"/>
                <a:sym typeface="Lucida Calligraphy" panose="03010101010101010101" pitchFamily="66" charset="0"/>
              </a:rPr>
              <a:t>Literature Circle discussions and Google Earth activity</a:t>
            </a:r>
            <a:endParaRPr lang="en-US" altLang="en-US" sz="3600" smtClean="0">
              <a:latin typeface="Lucida Calligraphy" panose="03010101010101010101" pitchFamily="66" charset="0"/>
              <a:cs typeface="ヒラギノ明朝 ProN W3" charset="0"/>
              <a:sym typeface="Lucida Calligraphy" panose="03010101010101010101" pitchFamily="66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>
            <p:ph type="body" idx="1"/>
          </p:nvPr>
        </p:nvSpPr>
        <p:spPr>
          <a:xfrm>
            <a:off x="2044700" y="1803400"/>
            <a:ext cx="9575800" cy="7264400"/>
          </a:xfrm>
        </p:spPr>
        <p:txBody>
          <a:bodyPr/>
          <a:lstStyle/>
          <a:p>
            <a:pPr marL="738188" eaLnBrk="1" hangingPunct="1"/>
            <a:r>
              <a:rPr lang="en-US" altLang="en-US" smtClean="0">
                <a:latin typeface="Lucida Calligraphy" panose="03010101010101010101" pitchFamily="66" charset="0"/>
                <a:sym typeface="Lucida Calligraphy" panose="03010101010101010101" pitchFamily="66" charset="0"/>
              </a:rPr>
              <a:t>Trace the journey of the protagonist using Google Earth.</a:t>
            </a:r>
            <a:endParaRPr lang="en-US" altLang="en-US" smtClean="0">
              <a:latin typeface="Lucida Calligraphy" panose="03010101010101010101" pitchFamily="66" charset="0"/>
              <a:cs typeface="ヒラギノ明朝 ProN W3" charset="0"/>
              <a:sym typeface="Lucida Calligraphy" panose="03010101010101010101" pitchFamily="66" charset="0"/>
            </a:endParaRPr>
          </a:p>
          <a:p>
            <a:pPr marL="738188" eaLnBrk="1" hangingPunct="1"/>
            <a:r>
              <a:rPr lang="en-US" altLang="en-US" smtClean="0">
                <a:latin typeface="Lucida Calligraphy" panose="03010101010101010101" pitchFamily="66" charset="0"/>
                <a:sym typeface="Lucida Calligraphy" panose="03010101010101010101" pitchFamily="66" charset="0"/>
              </a:rPr>
              <a:t>Extract references to the country’s culture, history, geography, environment, etc. from the day’s reading assignment. </a:t>
            </a:r>
            <a:endParaRPr lang="en-US" altLang="en-US" smtClean="0">
              <a:latin typeface="Lucida Calligraphy" panose="03010101010101010101" pitchFamily="66" charset="0"/>
              <a:cs typeface="ヒラギノ明朝 ProN W3" charset="0"/>
              <a:sym typeface="Lucida Calligraphy" panose="03010101010101010101" pitchFamily="66" charset="0"/>
            </a:endParaRPr>
          </a:p>
          <a:p>
            <a:pPr marL="738188" eaLnBrk="1" hangingPunct="1"/>
            <a:r>
              <a:rPr lang="en-US" altLang="en-US" smtClean="0">
                <a:latin typeface="Lucida Calligraphy" panose="03010101010101010101" pitchFamily="66" charset="0"/>
                <a:sym typeface="Lucida Calligraphy" panose="03010101010101010101" pitchFamily="66" charset="0"/>
              </a:rPr>
              <a:t>For each reading assignment, create a placemarker that illustrates and informs your peers about the topic you have chosen.  How does this topic play a role in the plot of that reading assignment? Include graphics, video when possible, and information from research.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863725"/>
            <a:ext cx="12888913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>
            <p:ph type="title"/>
          </p:nvPr>
        </p:nvSpPr>
        <p:spPr>
          <a:xfrm>
            <a:off x="2044700" y="0"/>
            <a:ext cx="9575800" cy="28448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Extension of Project: Preliminary Plan</a:t>
            </a:r>
            <a:r>
              <a:rPr lang="en-US" altLang="en-US" sz="2400" smtClean="0">
                <a:latin typeface="Lucida Handwriting" panose="03010101010101010101" pitchFamily="66" charset="0"/>
                <a:cs typeface="ヒラギノ明朝 ProN W3" charset="0"/>
                <a:sym typeface="Lucida Handwriting" panose="03010101010101010101" pitchFamily="66" charset="0"/>
              </a:rPr>
              <a:t/>
            </a:r>
            <a:br>
              <a:rPr lang="en-US" altLang="en-US" sz="2400" smtClean="0">
                <a:latin typeface="Lucida Handwriting" panose="03010101010101010101" pitchFamily="66" charset="0"/>
                <a:cs typeface="ヒラギノ明朝 ProN W3" charset="0"/>
                <a:sym typeface="Lucida Handwriting" panose="03010101010101010101" pitchFamily="66" charset="0"/>
              </a:rPr>
            </a:br>
            <a:r>
              <a:rPr lang="en-US" altLang="en-US" sz="2400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Google Earth Introduction</a:t>
            </a:r>
            <a:r>
              <a:rPr lang="en-US" altLang="en-US" sz="2400" smtClean="0">
                <a:latin typeface="Lucida Handwriting" panose="03010101010101010101" pitchFamily="66" charset="0"/>
                <a:cs typeface="ヒラギノ明朝 ProN W3" charset="0"/>
                <a:sym typeface="Lucida Handwriting" panose="03010101010101010101" pitchFamily="66" charset="0"/>
              </a:rPr>
              <a:t/>
            </a:r>
            <a:br>
              <a:rPr lang="en-US" altLang="en-US" sz="2400" smtClean="0">
                <a:latin typeface="Lucida Handwriting" panose="03010101010101010101" pitchFamily="66" charset="0"/>
                <a:cs typeface="ヒラギノ明朝 ProN W3" charset="0"/>
                <a:sym typeface="Lucida Handwriting" panose="03010101010101010101" pitchFamily="66" charset="0"/>
              </a:rPr>
            </a:br>
            <a:r>
              <a:rPr lang="en-US" altLang="en-US" sz="2400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TO UZBEKISTAN</a:t>
            </a:r>
            <a:r>
              <a:rPr lang="en-US" altLang="en-US" sz="2400" smtClean="0">
                <a:latin typeface="Lucida Handwriting" panose="03010101010101010101" pitchFamily="66" charset="0"/>
                <a:cs typeface="ヒラギノ明朝 ProN W3" charset="0"/>
                <a:sym typeface="Lucida Handwriting" panose="03010101010101010101" pitchFamily="66" charset="0"/>
              </a:rPr>
              <a:t/>
            </a:r>
            <a:br>
              <a:rPr lang="en-US" altLang="en-US" sz="2400" smtClean="0">
                <a:latin typeface="Lucida Handwriting" panose="03010101010101010101" pitchFamily="66" charset="0"/>
                <a:cs typeface="ヒラギノ明朝 ProN W3" charset="0"/>
                <a:sym typeface="Lucida Handwriting" panose="03010101010101010101" pitchFamily="66" charset="0"/>
              </a:rPr>
            </a:br>
            <a:r>
              <a:rPr lang="en-US" altLang="en-US" sz="2400" smtClean="0">
                <a:latin typeface="Lucida Handwriting" panose="03010101010101010101" pitchFamily="66" charset="0"/>
                <a:cs typeface="ヒラギノ明朝 ProN W3" charset="0"/>
                <a:sym typeface="Lucida Handwriting" panose="03010101010101010101" pitchFamily="66" charset="0"/>
              </a:rPr>
              <a:t/>
            </a:r>
            <a:br>
              <a:rPr lang="en-US" altLang="en-US" sz="2400" smtClean="0">
                <a:latin typeface="Lucida Handwriting" panose="03010101010101010101" pitchFamily="66" charset="0"/>
                <a:cs typeface="ヒラギノ明朝 ProN W3" charset="0"/>
                <a:sym typeface="Lucida Handwriting" panose="03010101010101010101" pitchFamily="66" charset="0"/>
              </a:rPr>
            </a:br>
            <a:r>
              <a:rPr lang="en-US" altLang="en-US" sz="2400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Additional resource: Prokudin-Gorskii collection of photographs from Ukbekistan (Library of Congress)</a:t>
            </a:r>
            <a:endParaRPr lang="en-US" altLang="en-US" sz="2400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ph type="body" idx="1"/>
          </p:nvPr>
        </p:nvSpPr>
        <p:spPr>
          <a:xfrm>
            <a:off x="1079500" y="2743200"/>
            <a:ext cx="11252200" cy="7010400"/>
          </a:xfrm>
        </p:spPr>
        <p:txBody>
          <a:bodyPr/>
          <a:lstStyle/>
          <a:p>
            <a:pPr marL="738188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Geography: Describe these geographical features. How do they affect life in Uzbekistan?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Aral Sea (Aral Sea THEN and NOW)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Syr Darya, Amu Darya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Kyzul Kum Desert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Fergana Valley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Tien Shan Mountains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738188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Who were Movers and Shakers in Uzbekistan history? What lasting impact did they have?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Alexander the Great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Chinggis Khan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Tamerlane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  <a:p>
            <a:pPr marL="1246188" lvl="1" eaLnBrk="1" hangingPunct="1">
              <a:buFont typeface="Lucida Handwriting" panose="03010101010101010101" pitchFamily="66" charset="0"/>
              <a:buChar char="•"/>
            </a:pPr>
            <a:r>
              <a:rPr lang="en-US" altLang="en-US" smtClean="0">
                <a:latin typeface="Lucida Handwriting" panose="03010101010101010101" pitchFamily="66" charset="0"/>
                <a:sym typeface="Lucida Handwriting" panose="03010101010101010101" pitchFamily="66" charset="0"/>
              </a:rPr>
              <a:t>Babur</a:t>
            </a:r>
            <a:endParaRPr lang="en-US" altLang="en-US" smtClean="0">
              <a:latin typeface="Lucida Handwriting" panose="03010101010101010101" pitchFamily="66" charset="0"/>
              <a:cs typeface="ヒラギノ明朝 ProN W3" charset="0"/>
              <a:sym typeface="Lucida Handwriting" panose="03010101010101010101" pitchFamily="66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to - Horizontal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Top">
  <a:themeElements>
    <a:clrScheme name="">
      <a:dk1>
        <a:srgbClr val="292C1F"/>
      </a:dk1>
      <a:lt1>
        <a:srgbClr val="D6D3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Center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Subtitle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hoto - Vertical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292C1F"/>
      </a:dk1>
      <a:lt1>
        <a:srgbClr val="D6D3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">
      <a:dk1>
        <a:srgbClr val="292C1F"/>
      </a:dk1>
      <a:lt1>
        <a:srgbClr val="D6D3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">
      <a:dk1>
        <a:srgbClr val="292C1F"/>
      </a:dk1>
      <a:lt1>
        <a:srgbClr val="D6D3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Left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, Bullets &amp; Photo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0"/>
            <a:cs typeface="ヒラギノ角ゴ ProN W3" charset="0"/>
            <a:sym typeface="Optima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470</Words>
  <Characters>0</Characters>
  <Application>Microsoft Office PowerPoint</Application>
  <PresentationFormat>Custom</PresentationFormat>
  <Lines>0</Lines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Optima</vt:lpstr>
      <vt:lpstr>ヒラギノ角ゴ ProN W3</vt:lpstr>
      <vt:lpstr>Arial</vt:lpstr>
      <vt:lpstr>Calibri</vt:lpstr>
      <vt:lpstr>Lucida Handwriting</vt:lpstr>
      <vt:lpstr>ヒラギノ明朝 ProN W3</vt:lpstr>
      <vt:lpstr>Lucida Calligraphy</vt:lpstr>
      <vt:lpstr>Photo - Horizontal</vt:lpstr>
      <vt:lpstr>Photo - Vertical</vt:lpstr>
      <vt:lpstr>Title &amp; Bullets</vt:lpstr>
      <vt:lpstr>Blank</vt:lpstr>
      <vt:lpstr>Bullets</vt:lpstr>
      <vt:lpstr>Title &amp; Bullets - Left</vt:lpstr>
      <vt:lpstr>Title &amp; Bullets - 2 Column</vt:lpstr>
      <vt:lpstr>Title, Bullets &amp; Photo</vt:lpstr>
      <vt:lpstr>Title &amp; Bullets - Right</vt:lpstr>
      <vt:lpstr>Title - Top</vt:lpstr>
      <vt:lpstr>Title - Center</vt:lpstr>
      <vt:lpstr>Title &amp; Subtitle</vt:lpstr>
      <vt:lpstr>Central Asia  in World History</vt:lpstr>
      <vt:lpstr>Along the Tracks</vt:lpstr>
      <vt:lpstr> Literature: a gateway into Central Asia Along the Tracks by Tamar Bergman</vt:lpstr>
      <vt:lpstr>Essential Questions</vt:lpstr>
      <vt:lpstr>PowerPoint Presentation</vt:lpstr>
      <vt:lpstr>Literature Circle discussions and Google Earth activity</vt:lpstr>
      <vt:lpstr>PowerPoint Presentation</vt:lpstr>
      <vt:lpstr>Extension of Project: Preliminary Plan Google Earth Introduction TO UZBEKISTAN  Additional resource: Prokudin-Gorskii collection of photographs from Ukbekistan (Library of Congress)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Asia  in World History</dc:title>
  <dc:creator>Kricky</dc:creator>
  <cp:lastModifiedBy>Seeger, Laura L.</cp:lastModifiedBy>
  <cp:revision>1</cp:revision>
  <dcterms:modified xsi:type="dcterms:W3CDTF">2018-03-02T14:11:21Z</dcterms:modified>
</cp:coreProperties>
</file>